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54"/>
  </p:notesMasterIdLst>
  <p:sldIdLst>
    <p:sldId id="256" r:id="rId2"/>
    <p:sldId id="257" r:id="rId3"/>
    <p:sldId id="258" r:id="rId4"/>
    <p:sldId id="259" r:id="rId5"/>
    <p:sldId id="262" r:id="rId6"/>
    <p:sldId id="263" r:id="rId7"/>
    <p:sldId id="265" r:id="rId8"/>
    <p:sldId id="275" r:id="rId9"/>
    <p:sldId id="285" r:id="rId10"/>
    <p:sldId id="284" r:id="rId11"/>
    <p:sldId id="287" r:id="rId12"/>
    <p:sldId id="288" r:id="rId13"/>
    <p:sldId id="289" r:id="rId14"/>
    <p:sldId id="421" r:id="rId15"/>
    <p:sldId id="423" r:id="rId16"/>
    <p:sldId id="424" r:id="rId17"/>
    <p:sldId id="438" r:id="rId18"/>
    <p:sldId id="422" r:id="rId19"/>
    <p:sldId id="425" r:id="rId20"/>
    <p:sldId id="445" r:id="rId21"/>
    <p:sldId id="444" r:id="rId22"/>
    <p:sldId id="446" r:id="rId23"/>
    <p:sldId id="447" r:id="rId24"/>
    <p:sldId id="426" r:id="rId25"/>
    <p:sldId id="427" r:id="rId26"/>
    <p:sldId id="439" r:id="rId27"/>
    <p:sldId id="440" r:id="rId28"/>
    <p:sldId id="441" r:id="rId29"/>
    <p:sldId id="442" r:id="rId30"/>
    <p:sldId id="443" r:id="rId31"/>
    <p:sldId id="428" r:id="rId32"/>
    <p:sldId id="429" r:id="rId33"/>
    <p:sldId id="430" r:id="rId34"/>
    <p:sldId id="449" r:id="rId35"/>
    <p:sldId id="450" r:id="rId36"/>
    <p:sldId id="451" r:id="rId37"/>
    <p:sldId id="452" r:id="rId38"/>
    <p:sldId id="453" r:id="rId39"/>
    <p:sldId id="454" r:id="rId40"/>
    <p:sldId id="455" r:id="rId41"/>
    <p:sldId id="456" r:id="rId42"/>
    <p:sldId id="457" r:id="rId43"/>
    <p:sldId id="458" r:id="rId44"/>
    <p:sldId id="459" r:id="rId45"/>
    <p:sldId id="431" r:id="rId46"/>
    <p:sldId id="432" r:id="rId47"/>
    <p:sldId id="433" r:id="rId48"/>
    <p:sldId id="434" r:id="rId49"/>
    <p:sldId id="448" r:id="rId50"/>
    <p:sldId id="381" r:id="rId51"/>
    <p:sldId id="269" r:id="rId52"/>
    <p:sldId id="270" r:id="rId53"/>
  </p:sldIdLst>
  <p:sldSz cx="12192000" cy="6858000"/>
  <p:notesSz cx="6858000" cy="9144000"/>
  <p:embeddedFontLst>
    <p:embeddedFont>
      <p:font typeface="Calibri" panose="020F0502020204030204" pitchFamily="34" charset="0"/>
      <p:regular r:id="rId55"/>
      <p:bold r:id="rId56"/>
      <p:italic r:id="rId57"/>
      <p:boldItalic r:id="rId58"/>
    </p:embeddedFont>
    <p:embeddedFont>
      <p:font typeface="Helvetica Neue" panose="020B0604020202020204" charset="0"/>
      <p:regular r:id="rId59"/>
      <p:bold r:id="rId60"/>
      <p:italic r:id="rId61"/>
      <p:boldItalic r:id="rId62"/>
    </p:embeddedFont>
    <p:embeddedFont>
      <p:font typeface="Helvetica Neue Light" panose="020B0604020202020204" charset="0"/>
      <p:regular r:id="rId63"/>
      <p:bold r:id="rId64"/>
      <p:italic r:id="rId65"/>
      <p:boldItalic r:id="rId66"/>
    </p:embeddedFont>
    <p:embeddedFont>
      <p:font typeface="Proxima Nova" panose="020B0604020202020204" charset="0"/>
      <p:regular r:id="rId67"/>
      <p:bold r:id="rId68"/>
      <p:italic r:id="rId69"/>
      <p:boldItalic r:id="rId70"/>
    </p:embeddedFont>
    <p:embeddedFont>
      <p:font typeface="Verdana" panose="020B0604030504040204" pitchFamily="34"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697" autoAdjust="0"/>
  </p:normalViewPr>
  <p:slideViewPr>
    <p:cSldViewPr snapToGrid="0">
      <p:cViewPr varScale="1">
        <p:scale>
          <a:sx n="98" d="100"/>
          <a:sy n="98" d="100"/>
        </p:scale>
        <p:origin x="101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BB58A0-DAC0-4790-A16E-7A9CEC4FF1AA}" type="doc">
      <dgm:prSet loTypeId="urn:microsoft.com/office/officeart/2005/8/layout/rings+Icon" loCatId="officeonline" qsTypeId="urn:microsoft.com/office/officeart/2005/8/quickstyle/simple1" qsCatId="simple" csTypeId="urn:microsoft.com/office/officeart/2005/8/colors/accent1_2" csCatId="accent1" phldr="1"/>
      <dgm:spPr/>
    </dgm:pt>
    <dgm:pt modelId="{847E83C8-4997-4B18-9B30-DE783CEC47DA}">
      <dgm:prSet phldrT="[Text]"/>
      <dgm:spPr>
        <a:solidFill>
          <a:schemeClr val="accent2">
            <a:alpha val="75000"/>
          </a:schemeClr>
        </a:solidFill>
      </dgm:spPr>
      <dgm:t>
        <a:bodyPr/>
        <a:lstStyle/>
        <a:p>
          <a:r>
            <a:rPr lang="en-US" dirty="0"/>
            <a:t>Device Management</a:t>
          </a:r>
        </a:p>
      </dgm:t>
    </dgm:pt>
    <dgm:pt modelId="{ABBE6953-A81B-4ECE-ADD3-8B977D74FAA7}" type="parTrans" cxnId="{C2161368-90DD-4B71-959D-5C9E034738DE}">
      <dgm:prSet/>
      <dgm:spPr/>
      <dgm:t>
        <a:bodyPr/>
        <a:lstStyle/>
        <a:p>
          <a:endParaRPr lang="en-US"/>
        </a:p>
      </dgm:t>
    </dgm:pt>
    <dgm:pt modelId="{55F35DE5-C34A-4C2D-9792-0D2C1641EE6D}" type="sibTrans" cxnId="{C2161368-90DD-4B71-959D-5C9E034738DE}">
      <dgm:prSet/>
      <dgm:spPr/>
      <dgm:t>
        <a:bodyPr/>
        <a:lstStyle/>
        <a:p>
          <a:endParaRPr lang="en-US"/>
        </a:p>
      </dgm:t>
    </dgm:pt>
    <dgm:pt modelId="{965938BE-E765-4BA6-9C18-9CC430448183}">
      <dgm:prSet phldrT="[Text]"/>
      <dgm:spPr>
        <a:solidFill>
          <a:schemeClr val="accent2">
            <a:alpha val="75000"/>
          </a:schemeClr>
        </a:solidFill>
      </dgm:spPr>
      <dgm:t>
        <a:bodyPr/>
        <a:lstStyle/>
        <a:p>
          <a:r>
            <a:rPr lang="en-US" dirty="0"/>
            <a:t>Leveraging the Edge</a:t>
          </a:r>
        </a:p>
      </dgm:t>
    </dgm:pt>
    <dgm:pt modelId="{3E38DF9B-A25B-4A0A-BCFF-4896C37FE6F8}" type="parTrans" cxnId="{FAECAC73-2A40-41D0-A0D1-E468C6F25B19}">
      <dgm:prSet/>
      <dgm:spPr/>
      <dgm:t>
        <a:bodyPr/>
        <a:lstStyle/>
        <a:p>
          <a:endParaRPr lang="en-US"/>
        </a:p>
      </dgm:t>
    </dgm:pt>
    <dgm:pt modelId="{4BDB106B-C91C-4EDA-BF31-5D5688A1DBD2}" type="sibTrans" cxnId="{FAECAC73-2A40-41D0-A0D1-E468C6F25B19}">
      <dgm:prSet/>
      <dgm:spPr/>
      <dgm:t>
        <a:bodyPr/>
        <a:lstStyle/>
        <a:p>
          <a:endParaRPr lang="en-US"/>
        </a:p>
      </dgm:t>
    </dgm:pt>
    <dgm:pt modelId="{6D906D23-5E90-4A43-B158-A906A57DA0FE}">
      <dgm:prSet phldrT="[Text]"/>
      <dgm:spPr>
        <a:solidFill>
          <a:schemeClr val="accent2">
            <a:alpha val="75000"/>
          </a:schemeClr>
        </a:solidFill>
      </dgm:spPr>
      <dgm:t>
        <a:bodyPr/>
        <a:lstStyle/>
        <a:p>
          <a:r>
            <a:rPr lang="en-US" dirty="0"/>
            <a:t>Data Management</a:t>
          </a:r>
        </a:p>
      </dgm:t>
    </dgm:pt>
    <dgm:pt modelId="{5995ADF0-7742-485C-9204-0BD1FB693F7A}" type="parTrans" cxnId="{0813C491-F05D-4BB2-B81D-93B1077F83AD}">
      <dgm:prSet/>
      <dgm:spPr/>
      <dgm:t>
        <a:bodyPr/>
        <a:lstStyle/>
        <a:p>
          <a:endParaRPr lang="en-US"/>
        </a:p>
      </dgm:t>
    </dgm:pt>
    <dgm:pt modelId="{1FEE3A1D-696D-45C9-8939-4DBB5E7ADF15}" type="sibTrans" cxnId="{0813C491-F05D-4BB2-B81D-93B1077F83AD}">
      <dgm:prSet/>
      <dgm:spPr/>
      <dgm:t>
        <a:bodyPr/>
        <a:lstStyle/>
        <a:p>
          <a:endParaRPr lang="en-US"/>
        </a:p>
      </dgm:t>
    </dgm:pt>
    <dgm:pt modelId="{2C66324D-A26F-47C3-847C-C434706ECCD6}" type="pres">
      <dgm:prSet presAssocID="{C8BB58A0-DAC0-4790-A16E-7A9CEC4FF1AA}" presName="Name0" presStyleCnt="0">
        <dgm:presLayoutVars>
          <dgm:chMax val="7"/>
          <dgm:dir/>
          <dgm:resizeHandles val="exact"/>
        </dgm:presLayoutVars>
      </dgm:prSet>
      <dgm:spPr/>
    </dgm:pt>
    <dgm:pt modelId="{50562322-5C08-40B4-A498-58070BCEEE5A}" type="pres">
      <dgm:prSet presAssocID="{C8BB58A0-DAC0-4790-A16E-7A9CEC4FF1AA}" presName="ellipse1" presStyleLbl="vennNode1" presStyleIdx="0" presStyleCnt="3" custLinFactNeighborX="8449">
        <dgm:presLayoutVars>
          <dgm:bulletEnabled val="1"/>
        </dgm:presLayoutVars>
      </dgm:prSet>
      <dgm:spPr/>
    </dgm:pt>
    <dgm:pt modelId="{F03137A8-A6A7-4510-A74B-3FF47FA45486}" type="pres">
      <dgm:prSet presAssocID="{C8BB58A0-DAC0-4790-A16E-7A9CEC4FF1AA}" presName="ellipse2" presStyleLbl="vennNode1" presStyleIdx="1" presStyleCnt="3">
        <dgm:presLayoutVars>
          <dgm:bulletEnabled val="1"/>
        </dgm:presLayoutVars>
      </dgm:prSet>
      <dgm:spPr/>
    </dgm:pt>
    <dgm:pt modelId="{96FD19F9-F8A8-423F-851D-FA49FEDD4D92}" type="pres">
      <dgm:prSet presAssocID="{C8BB58A0-DAC0-4790-A16E-7A9CEC4FF1AA}" presName="ellipse3" presStyleLbl="vennNode1" presStyleIdx="2" presStyleCnt="3" custLinFactNeighborX="-13419">
        <dgm:presLayoutVars>
          <dgm:bulletEnabled val="1"/>
        </dgm:presLayoutVars>
      </dgm:prSet>
      <dgm:spPr/>
    </dgm:pt>
  </dgm:ptLst>
  <dgm:cxnLst>
    <dgm:cxn modelId="{9DD25A3A-5EE5-424B-ADEB-955CB70B6239}" type="presOf" srcId="{847E83C8-4997-4B18-9B30-DE783CEC47DA}" destId="{50562322-5C08-40B4-A498-58070BCEEE5A}" srcOrd="0" destOrd="0" presId="urn:microsoft.com/office/officeart/2005/8/layout/rings+Icon"/>
    <dgm:cxn modelId="{C2161368-90DD-4B71-959D-5C9E034738DE}" srcId="{C8BB58A0-DAC0-4790-A16E-7A9CEC4FF1AA}" destId="{847E83C8-4997-4B18-9B30-DE783CEC47DA}" srcOrd="0" destOrd="0" parTransId="{ABBE6953-A81B-4ECE-ADD3-8B977D74FAA7}" sibTransId="{55F35DE5-C34A-4C2D-9792-0D2C1641EE6D}"/>
    <dgm:cxn modelId="{FAECAC73-2A40-41D0-A0D1-E468C6F25B19}" srcId="{C8BB58A0-DAC0-4790-A16E-7A9CEC4FF1AA}" destId="{965938BE-E765-4BA6-9C18-9CC430448183}" srcOrd="1" destOrd="0" parTransId="{3E38DF9B-A25B-4A0A-BCFF-4896C37FE6F8}" sibTransId="{4BDB106B-C91C-4EDA-BF31-5D5688A1DBD2}"/>
    <dgm:cxn modelId="{2A11B279-B04D-4E44-9842-7E1A525A0FAA}" type="presOf" srcId="{6D906D23-5E90-4A43-B158-A906A57DA0FE}" destId="{96FD19F9-F8A8-423F-851D-FA49FEDD4D92}" srcOrd="0" destOrd="0" presId="urn:microsoft.com/office/officeart/2005/8/layout/rings+Icon"/>
    <dgm:cxn modelId="{0813C491-F05D-4BB2-B81D-93B1077F83AD}" srcId="{C8BB58A0-DAC0-4790-A16E-7A9CEC4FF1AA}" destId="{6D906D23-5E90-4A43-B158-A906A57DA0FE}" srcOrd="2" destOrd="0" parTransId="{5995ADF0-7742-485C-9204-0BD1FB693F7A}" sibTransId="{1FEE3A1D-696D-45C9-8939-4DBB5E7ADF15}"/>
    <dgm:cxn modelId="{687C219B-548B-4820-9A52-9A6DF09CB26B}" type="presOf" srcId="{965938BE-E765-4BA6-9C18-9CC430448183}" destId="{F03137A8-A6A7-4510-A74B-3FF47FA45486}" srcOrd="0" destOrd="0" presId="urn:microsoft.com/office/officeart/2005/8/layout/rings+Icon"/>
    <dgm:cxn modelId="{EFF03CD8-0C90-4816-A8FA-91F4799C5C2A}" type="presOf" srcId="{C8BB58A0-DAC0-4790-A16E-7A9CEC4FF1AA}" destId="{2C66324D-A26F-47C3-847C-C434706ECCD6}" srcOrd="0" destOrd="0" presId="urn:microsoft.com/office/officeart/2005/8/layout/rings+Icon"/>
    <dgm:cxn modelId="{07A543F9-A4F7-4CEF-9B7E-43677C246D3D}" type="presParOf" srcId="{2C66324D-A26F-47C3-847C-C434706ECCD6}" destId="{50562322-5C08-40B4-A498-58070BCEEE5A}" srcOrd="0" destOrd="0" presId="urn:microsoft.com/office/officeart/2005/8/layout/rings+Icon"/>
    <dgm:cxn modelId="{E16E53CE-C671-4B08-B1DA-587745BAB63D}" type="presParOf" srcId="{2C66324D-A26F-47C3-847C-C434706ECCD6}" destId="{F03137A8-A6A7-4510-A74B-3FF47FA45486}" srcOrd="1" destOrd="0" presId="urn:microsoft.com/office/officeart/2005/8/layout/rings+Icon"/>
    <dgm:cxn modelId="{A6EF58D7-792C-4453-AAB1-5961527AE817}" type="presParOf" srcId="{2C66324D-A26F-47C3-847C-C434706ECCD6}" destId="{96FD19F9-F8A8-423F-851D-FA49FEDD4D92}"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62322-5C08-40B4-A498-58070BCEEE5A}">
      <dsp:nvSpPr>
        <dsp:cNvPr id="0" name=""/>
        <dsp:cNvSpPr/>
      </dsp:nvSpPr>
      <dsp:spPr>
        <a:xfrm>
          <a:off x="875599" y="0"/>
          <a:ext cx="1958378" cy="1958350"/>
        </a:xfrm>
        <a:prstGeom prst="ellipse">
          <a:avLst/>
        </a:prstGeom>
        <a:solidFill>
          <a:schemeClr val="accent2">
            <a:alpha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Device Management</a:t>
          </a:r>
        </a:p>
      </dsp:txBody>
      <dsp:txXfrm>
        <a:off x="1162397" y="286794"/>
        <a:ext cx="1384782" cy="1384762"/>
      </dsp:txXfrm>
    </dsp:sp>
    <dsp:sp modelId="{F03137A8-A6A7-4510-A74B-3FF47FA45486}">
      <dsp:nvSpPr>
        <dsp:cNvPr id="0" name=""/>
        <dsp:cNvSpPr/>
      </dsp:nvSpPr>
      <dsp:spPr>
        <a:xfrm>
          <a:off x="1718130" y="1306110"/>
          <a:ext cx="1958378" cy="1958350"/>
        </a:xfrm>
        <a:prstGeom prst="ellipse">
          <a:avLst/>
        </a:prstGeom>
        <a:solidFill>
          <a:schemeClr val="accent2">
            <a:alpha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Leveraging the Edge</a:t>
          </a:r>
        </a:p>
      </dsp:txBody>
      <dsp:txXfrm>
        <a:off x="2004928" y="1592904"/>
        <a:ext cx="1384782" cy="1384762"/>
      </dsp:txXfrm>
    </dsp:sp>
    <dsp:sp modelId="{96FD19F9-F8A8-423F-851D-FA49FEDD4D92}">
      <dsp:nvSpPr>
        <dsp:cNvPr id="0" name=""/>
        <dsp:cNvSpPr/>
      </dsp:nvSpPr>
      <dsp:spPr>
        <a:xfrm>
          <a:off x="2462138" y="0"/>
          <a:ext cx="1958378" cy="1958350"/>
        </a:xfrm>
        <a:prstGeom prst="ellipse">
          <a:avLst/>
        </a:prstGeom>
        <a:solidFill>
          <a:schemeClr val="accent2">
            <a:alpha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Management</a:t>
          </a:r>
        </a:p>
      </dsp:txBody>
      <dsp:txXfrm>
        <a:off x="2748936" y="286794"/>
        <a:ext cx="1384782" cy="1384762"/>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 name="Google Shape;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2901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8538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1901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1385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9332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3076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25722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8251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9693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4099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7f7681885d_5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dirty="0"/>
              <a:t>ACTION: </a:t>
            </a:r>
            <a:r>
              <a:rPr lang="en-US" dirty="0"/>
              <a:t>Share a bit about </a:t>
            </a:r>
            <a:r>
              <a:rPr lang="en-US" dirty="0" err="1"/>
              <a:t>DevelopIntelligence</a:t>
            </a:r>
            <a:endParaRPr dirty="0"/>
          </a:p>
          <a:p>
            <a:pPr marL="0" lvl="0" indent="0" algn="l" rtl="0">
              <a:spcBef>
                <a:spcPts val="0"/>
              </a:spcBef>
              <a:spcAft>
                <a:spcPts val="0"/>
              </a:spcAft>
              <a:buClr>
                <a:schemeClr val="dk1"/>
              </a:buClr>
              <a:buSzPts val="1400"/>
              <a:buFont typeface="Arial"/>
              <a:buNone/>
            </a:pPr>
            <a:endParaRPr dirty="0"/>
          </a:p>
          <a:p>
            <a:pPr marL="457200" lvl="0" indent="-228600" algn="l" rtl="0">
              <a:spcBef>
                <a:spcPts val="0"/>
              </a:spcBef>
              <a:spcAft>
                <a:spcPts val="0"/>
              </a:spcAft>
              <a:buClr>
                <a:schemeClr val="dk1"/>
              </a:buClr>
              <a:buSzPts val="1400"/>
              <a:buFont typeface="Arial"/>
              <a:buNone/>
            </a:pPr>
            <a:r>
              <a:rPr lang="en-US" dirty="0"/>
              <a:t>- As developers you want to learn!</a:t>
            </a:r>
            <a:endParaRPr dirty="0"/>
          </a:p>
          <a:p>
            <a:pPr marL="457200" lvl="0" indent="-228600" algn="l" rtl="0">
              <a:spcBef>
                <a:spcPts val="0"/>
              </a:spcBef>
              <a:spcAft>
                <a:spcPts val="0"/>
              </a:spcAft>
              <a:buClr>
                <a:schemeClr val="dk1"/>
              </a:buClr>
              <a:buSzPts val="1400"/>
              <a:buFont typeface="Arial"/>
              <a:buNone/>
            </a:pPr>
            <a:r>
              <a:rPr lang="en-US" dirty="0"/>
              <a:t>- As a corporation you want your developers to align their learning with your business goals.</a:t>
            </a:r>
            <a:endParaRPr dirty="0"/>
          </a:p>
          <a:p>
            <a:pPr marL="457200" lvl="0" indent="-228600" algn="l" rtl="0">
              <a:spcBef>
                <a:spcPts val="0"/>
              </a:spcBef>
              <a:spcAft>
                <a:spcPts val="0"/>
              </a:spcAft>
              <a:buClr>
                <a:schemeClr val="dk1"/>
              </a:buClr>
              <a:buSzPts val="1400"/>
              <a:buFont typeface="Arial"/>
              <a:buNone/>
            </a:pPr>
            <a:r>
              <a:rPr lang="en-US" dirty="0"/>
              <a:t>- That’s where we come in… Keeping developers current, bringing others up-to-speed … all aimed at moving your business forward!</a:t>
            </a:r>
            <a:endParaRPr dirty="0"/>
          </a:p>
          <a:p>
            <a:pPr marL="457200" lvl="0" indent="-228600" algn="l" rtl="0">
              <a:spcBef>
                <a:spcPts val="0"/>
              </a:spcBef>
              <a:spcAft>
                <a:spcPts val="0"/>
              </a:spcAft>
              <a:buClr>
                <a:schemeClr val="dk1"/>
              </a:buClr>
              <a:buSzPts val="1400"/>
              <a:buFont typeface="Arial"/>
              <a:buNone/>
            </a:pPr>
            <a:r>
              <a:rPr lang="en-US" dirty="0"/>
              <a:t>- DI was started in 2003 by a Sun Microsystems developer that wanted to help developers level-up and see business better leverage IT</a:t>
            </a:r>
            <a:endParaRPr dirty="0"/>
          </a:p>
          <a:p>
            <a:pPr marL="0" lvl="0" indent="0" algn="l" rtl="0">
              <a:spcBef>
                <a:spcPts val="0"/>
              </a:spcBef>
              <a:spcAft>
                <a:spcPts val="0"/>
              </a:spcAft>
              <a:buClr>
                <a:schemeClr val="dk1"/>
              </a:buClr>
              <a:buSzPts val="1400"/>
              <a:buFont typeface="Arial"/>
              <a:buNone/>
            </a:pPr>
            <a:endParaRPr dirty="0"/>
          </a:p>
          <a:p>
            <a:pPr marL="0" lvl="0" indent="0" algn="l" rtl="0">
              <a:spcBef>
                <a:spcPts val="0"/>
              </a:spcBef>
              <a:spcAft>
                <a:spcPts val="0"/>
              </a:spcAft>
              <a:buNone/>
            </a:pPr>
            <a:endParaRPr dirty="0"/>
          </a:p>
        </p:txBody>
      </p:sp>
      <p:sp>
        <p:nvSpPr>
          <p:cNvPr id="75" name="Google Shape;75;g7f7681885d_5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4484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7680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1799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7820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7417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0007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8245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5138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8989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545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ACTION: </a:t>
            </a:r>
            <a:r>
              <a:rPr lang="en-US" dirty="0"/>
              <a:t>Share some of the technologies we teach</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Areas of </a:t>
            </a:r>
            <a:r>
              <a:rPr lang="en-US" dirty="0" err="1"/>
              <a:t>DevelopIntelligence</a:t>
            </a:r>
            <a:r>
              <a:rPr lang="en-US" dirty="0"/>
              <a:t> expertise</a:t>
            </a:r>
            <a:endParaRPr dirty="0"/>
          </a:p>
          <a:p>
            <a:pPr marL="231082" lvl="0" indent="-231082" algn="l" rtl="0">
              <a:lnSpc>
                <a:spcPct val="100000"/>
              </a:lnSpc>
              <a:spcBef>
                <a:spcPts val="0"/>
              </a:spcBef>
              <a:spcAft>
                <a:spcPts val="0"/>
              </a:spcAft>
              <a:buSzPts val="1400"/>
              <a:buChar char="-"/>
            </a:pPr>
            <a:r>
              <a:rPr lang="en-US" dirty="0"/>
              <a:t>DevOps: Ansible / Jenkins</a:t>
            </a:r>
            <a:endParaRPr dirty="0"/>
          </a:p>
          <a:p>
            <a:pPr marL="231082" lvl="0" indent="-231082" algn="l" rtl="0">
              <a:lnSpc>
                <a:spcPct val="100000"/>
              </a:lnSpc>
              <a:spcBef>
                <a:spcPts val="0"/>
              </a:spcBef>
              <a:spcAft>
                <a:spcPts val="0"/>
              </a:spcAft>
              <a:buSzPts val="1400"/>
              <a:buChar char="-"/>
            </a:pPr>
            <a:r>
              <a:rPr lang="en-US" dirty="0" err="1"/>
              <a:t>BigData</a:t>
            </a:r>
            <a:r>
              <a:rPr lang="en-US" dirty="0"/>
              <a:t>: Hadoop / Cassandra / Spark</a:t>
            </a:r>
            <a:endParaRPr dirty="0"/>
          </a:p>
          <a:p>
            <a:pPr marL="231082" lvl="0" indent="-231082" algn="l" rtl="0">
              <a:lnSpc>
                <a:spcPct val="100000"/>
              </a:lnSpc>
              <a:spcBef>
                <a:spcPts val="0"/>
              </a:spcBef>
              <a:spcAft>
                <a:spcPts val="0"/>
              </a:spcAft>
              <a:buSzPts val="1400"/>
              <a:buChar char="-"/>
            </a:pPr>
            <a:r>
              <a:rPr lang="en-US" dirty="0"/>
              <a:t>Machine Learning</a:t>
            </a:r>
            <a:endParaRPr dirty="0"/>
          </a:p>
          <a:p>
            <a:pPr marL="231082" lvl="0" indent="-231082" algn="l" rtl="0">
              <a:lnSpc>
                <a:spcPct val="100000"/>
              </a:lnSpc>
              <a:spcBef>
                <a:spcPts val="0"/>
              </a:spcBef>
              <a:spcAft>
                <a:spcPts val="0"/>
              </a:spcAft>
              <a:buSzPts val="1400"/>
              <a:buChar char="-"/>
            </a:pPr>
            <a:r>
              <a:rPr lang="en-US" dirty="0"/>
              <a:t>Front-end: React / Angular</a:t>
            </a:r>
            <a:endParaRPr dirty="0"/>
          </a:p>
          <a:p>
            <a:pPr marL="231082" lvl="0" indent="-231082" algn="l" rtl="0">
              <a:lnSpc>
                <a:spcPct val="100000"/>
              </a:lnSpc>
              <a:spcBef>
                <a:spcPts val="0"/>
              </a:spcBef>
              <a:spcAft>
                <a:spcPts val="0"/>
              </a:spcAft>
              <a:buSzPts val="1400"/>
              <a:buChar char="-"/>
            </a:pPr>
            <a:r>
              <a:rPr lang="en-US" dirty="0"/>
              <a:t>Cloud: AWS / Azure / Google Cloud</a:t>
            </a:r>
            <a:endParaRPr dirty="0"/>
          </a:p>
          <a:p>
            <a:pPr marL="457200" lvl="0" indent="-228600" algn="l" rtl="0">
              <a:lnSpc>
                <a:spcPct val="100000"/>
              </a:lnSpc>
              <a:spcBef>
                <a:spcPts val="0"/>
              </a:spcBef>
              <a:spcAft>
                <a:spcPts val="0"/>
              </a:spcAft>
              <a:buSzPts val="1400"/>
              <a:buNone/>
            </a:pPr>
            <a:r>
              <a:rPr lang="en-US" dirty="0"/>
              <a:t>- Started as a Java shop -&gt; kept growing -&gt; haven’t looked back</a:t>
            </a:r>
            <a:endParaRPr dirty="0"/>
          </a:p>
          <a:p>
            <a:pPr marL="457200" lvl="0" indent="-228600" algn="l" rtl="0">
              <a:lnSpc>
                <a:spcPct val="100000"/>
              </a:lnSpc>
              <a:spcBef>
                <a:spcPts val="0"/>
              </a:spcBef>
              <a:spcAft>
                <a:spcPts val="0"/>
              </a:spcAft>
              <a:buSzPts val="1400"/>
              <a:buNone/>
            </a:pPr>
            <a:r>
              <a:rPr lang="en-US" dirty="0"/>
              <a:t>- Our specialty is hiring expert practitioners that can come alongside teams and teach them how to move forward</a:t>
            </a:r>
            <a:endParaRPr dirty="0"/>
          </a:p>
          <a:p>
            <a:pPr marL="0" lvl="0" indent="0" algn="l" rtl="0">
              <a:lnSpc>
                <a:spcPct val="100000"/>
              </a:lnSpc>
              <a:spcBef>
                <a:spcPts val="0"/>
              </a:spcBef>
              <a:spcAft>
                <a:spcPts val="0"/>
              </a:spcAft>
              <a:buSzPts val="1400"/>
              <a:buNone/>
            </a:pPr>
            <a:endParaRPr dirty="0"/>
          </a:p>
        </p:txBody>
      </p:sp>
      <p:sp>
        <p:nvSpPr>
          <p:cNvPr id="89" name="Google Shape;8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1643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4885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3910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75903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7707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045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2292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6244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23876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2399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f7681885d_5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dirty="0"/>
              <a:t>ACTION: </a:t>
            </a:r>
            <a:r>
              <a:rPr lang="en-US" dirty="0"/>
              <a:t>Share about what makes the </a:t>
            </a:r>
            <a:r>
              <a:rPr lang="en-US" dirty="0" err="1"/>
              <a:t>DevelopIntelligence</a:t>
            </a:r>
            <a:r>
              <a:rPr lang="en-US" dirty="0"/>
              <a:t> instructor team one of-a-kind!</a:t>
            </a:r>
            <a:endParaRPr dirty="0"/>
          </a:p>
          <a:p>
            <a:pPr marL="0" lvl="0" indent="0" algn="l" rtl="0">
              <a:spcBef>
                <a:spcPts val="0"/>
              </a:spcBef>
              <a:spcAft>
                <a:spcPts val="0"/>
              </a:spcAft>
              <a:buClr>
                <a:schemeClr val="dk1"/>
              </a:buClr>
              <a:buSzPts val="1400"/>
              <a:buFont typeface="Arial"/>
              <a:buNone/>
            </a:pPr>
            <a:endParaRPr dirty="0"/>
          </a:p>
          <a:p>
            <a:pPr marL="0" lvl="0" indent="0" algn="l" rtl="0">
              <a:spcBef>
                <a:spcPts val="0"/>
              </a:spcBef>
              <a:spcAft>
                <a:spcPts val="0"/>
              </a:spcAft>
              <a:buClr>
                <a:schemeClr val="dk1"/>
              </a:buClr>
              <a:buSzPts val="1400"/>
              <a:buFont typeface="Arial"/>
              <a:buNone/>
            </a:pPr>
            <a:r>
              <a:rPr lang="en-US" dirty="0"/>
              <a:t>Here is some data showing instructors are expert practitioners, engaging instructors, seasoned consultants. We are the best in the business!</a:t>
            </a:r>
            <a:endParaRPr dirty="0"/>
          </a:p>
          <a:p>
            <a:pPr marL="0" lvl="0" indent="0" algn="l" rtl="0">
              <a:spcBef>
                <a:spcPts val="0"/>
              </a:spcBef>
              <a:spcAft>
                <a:spcPts val="0"/>
              </a:spcAft>
              <a:buNone/>
            </a:pPr>
            <a:endParaRPr dirty="0"/>
          </a:p>
        </p:txBody>
      </p:sp>
      <p:sp>
        <p:nvSpPr>
          <p:cNvPr id="96" name="Google Shape;96;g7f7681885d_5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7931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68453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897921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291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5031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16000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79904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32958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08873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1208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f7681885d_1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dirty="0"/>
              <a:t>ACTION:</a:t>
            </a:r>
            <a:r>
              <a:rPr lang="en-US" dirty="0"/>
              <a:t> Share the expectations you have for the students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Level set the rules of engagement for virtual classrooms. Encourage students to be on time! Just because this is a virtual class doesn’t mean it’s ok to inconvenience peers who showed up on time.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Clr>
                <a:schemeClr val="dk1"/>
              </a:buClr>
              <a:buSzPts val="1100"/>
              <a:buFont typeface="Arial"/>
              <a:buNone/>
            </a:pPr>
            <a:r>
              <a:rPr lang="en-US" dirty="0"/>
              <a:t>Mute yourself unless asking a question/commenting</a:t>
            </a:r>
            <a:endParaRPr dirty="0"/>
          </a:p>
          <a:p>
            <a:pPr marL="0" lvl="0" indent="0" algn="l" rtl="0">
              <a:lnSpc>
                <a:spcPct val="100000"/>
              </a:lnSpc>
              <a:spcBef>
                <a:spcPts val="0"/>
              </a:spcBef>
              <a:spcAft>
                <a:spcPts val="0"/>
              </a:spcAft>
              <a:buSzPts val="1100"/>
              <a:buNone/>
            </a:pPr>
            <a:r>
              <a:rPr lang="en-US" dirty="0"/>
              <a:t>Ask questions (verbally or via chat window)</a:t>
            </a:r>
            <a:endParaRPr dirty="0"/>
          </a:p>
          <a:p>
            <a:pPr marL="0" lvl="0" indent="0" algn="l" rtl="0">
              <a:spcBef>
                <a:spcPts val="0"/>
              </a:spcBef>
              <a:spcAft>
                <a:spcPts val="0"/>
              </a:spcAft>
              <a:buNone/>
            </a:pPr>
            <a:endParaRPr dirty="0"/>
          </a:p>
          <a:p>
            <a:pPr marL="0" lvl="0" indent="0" algn="l" rtl="0">
              <a:lnSpc>
                <a:spcPct val="100000"/>
              </a:lnSpc>
              <a:spcBef>
                <a:spcPts val="0"/>
              </a:spcBef>
              <a:spcAft>
                <a:spcPts val="0"/>
              </a:spcAft>
              <a:buSzPts val="1400"/>
              <a:buNone/>
            </a:pPr>
            <a:endParaRPr dirty="0"/>
          </a:p>
        </p:txBody>
      </p:sp>
      <p:sp>
        <p:nvSpPr>
          <p:cNvPr id="124" name="Google Shape;124;g7f7681885d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50138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7681885d_1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6" name="Google Shape;176;g7f7681885d_1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2d8d1411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2d8d1411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82d8d1411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52</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7f7681885d_5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dirty="0"/>
              <a:t>ACTION:</a:t>
            </a:r>
            <a:r>
              <a:rPr lang="en-US" dirty="0"/>
              <a:t> Share the expectations the students should have for you</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Level set to the students what they can expect from you. Instructor will do the best to mix it up… </a:t>
            </a:r>
            <a:endParaRPr dirty="0"/>
          </a:p>
          <a:p>
            <a:pPr marL="457200" lvl="0" indent="-317500" algn="l" rtl="0">
              <a:lnSpc>
                <a:spcPct val="100000"/>
              </a:lnSpc>
              <a:spcBef>
                <a:spcPts val="0"/>
              </a:spcBef>
              <a:spcAft>
                <a:spcPts val="0"/>
              </a:spcAft>
              <a:buSzPts val="1400"/>
              <a:buChar char="-"/>
            </a:pPr>
            <a:r>
              <a:rPr lang="en-US" dirty="0"/>
              <a:t>Zoom tools, hands-on, breaks, group work, break out rooms… </a:t>
            </a:r>
            <a:r>
              <a:rPr lang="en-US" i="1" dirty="0"/>
              <a:t>keep it interesting and interactive</a:t>
            </a:r>
            <a:endParaRPr dirty="0"/>
          </a:p>
        </p:txBody>
      </p:sp>
      <p:sp>
        <p:nvSpPr>
          <p:cNvPr id="134" name="Google Shape;134;g7f7681885d_5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8314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f7681885d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8" name="Google Shape;148;g7f7681885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7056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86326" y="4135428"/>
            <a:ext cx="7305674" cy="952505"/>
          </a:xfrm>
          <a:prstGeom prst="rect">
            <a:avLst/>
          </a:prstGeom>
          <a:noFill/>
          <a:ln>
            <a:noFill/>
          </a:ln>
        </p:spPr>
        <p:txBody>
          <a:bodyPr spcFirstLastPara="1" wrap="square" lIns="0" tIns="0" rIns="91425" bIns="36000" anchor="ctr" anchorCtr="0">
            <a:noAutofit/>
          </a:bodyPr>
          <a:lstStyle>
            <a:lvl1pPr lvl="0" algn="ctr">
              <a:lnSpc>
                <a:spcPct val="100000"/>
              </a:lnSpc>
              <a:spcBef>
                <a:spcPts val="0"/>
              </a:spcBef>
              <a:spcAft>
                <a:spcPts val="0"/>
              </a:spcAft>
              <a:buClr>
                <a:srgbClr val="233445"/>
              </a:buClr>
              <a:buSzPts val="3600"/>
              <a:buFont typeface="Helvetica Neue Light"/>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5172074" y="5237160"/>
            <a:ext cx="7019925" cy="763590"/>
          </a:xfrm>
          <a:prstGeom prst="rect">
            <a:avLst/>
          </a:prstGeom>
          <a:noFill/>
          <a:ln>
            <a:noFill/>
          </a:ln>
        </p:spPr>
        <p:txBody>
          <a:bodyPr spcFirstLastPara="1" wrap="square" lIns="90000" tIns="46800" rIns="91425" bIns="45700" anchor="t" anchorCtr="0">
            <a:noAutofit/>
          </a:bodyPr>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954000" y="324000"/>
            <a:ext cx="11232000" cy="907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
          <p:cNvSpPr>
            <a:spLocks noGrp="1"/>
          </p:cNvSpPr>
          <p:nvPr>
            <p:ph type="pic" idx="2"/>
          </p:nvPr>
        </p:nvSpPr>
        <p:spPr>
          <a:xfrm>
            <a:off x="5083172" y="1465729"/>
            <a:ext cx="6172200" cy="4777441"/>
          </a:xfrm>
          <a:prstGeom prst="rect">
            <a:avLst/>
          </a:prstGeom>
          <a:noFill/>
          <a:ln>
            <a:noFill/>
          </a:ln>
        </p:spPr>
        <p:txBody>
          <a:bodyPr spcFirstLastPara="1" wrap="square" lIns="90000" tIns="46800" rIns="91425" bIns="45700" anchor="t" anchorCtr="0">
            <a:noAutofit/>
          </a:bodyPr>
          <a:lstStyle>
            <a:lvl1pPr marR="0" lvl="0" algn="l" rtl="0">
              <a:lnSpc>
                <a:spcPct val="90000"/>
              </a:lnSpc>
              <a:spcBef>
                <a:spcPts val="1000"/>
              </a:spcBef>
              <a:spcAft>
                <a:spcPts val="0"/>
              </a:spcAft>
              <a:buClr>
                <a:srgbClr val="3F3F3F"/>
              </a:buClr>
              <a:buSzPts val="3200"/>
              <a:buFont typeface="Helvetica Neue Light"/>
              <a:buNone/>
              <a:defRPr sz="32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500"/>
              </a:spcBef>
              <a:spcAft>
                <a:spcPts val="0"/>
              </a:spcAft>
              <a:buClr>
                <a:srgbClr val="3F3F3F"/>
              </a:buClr>
              <a:buSzPts val="2800"/>
              <a:buFont typeface="Helvetica Neue Light"/>
              <a:buNone/>
              <a:defRPr sz="28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5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500"/>
              </a:spcBef>
              <a:spcAft>
                <a:spcPts val="0"/>
              </a:spcAft>
              <a:buClr>
                <a:srgbClr val="3F3F3F"/>
              </a:buClr>
              <a:buSzPts val="2000"/>
              <a:buFont typeface="Helvetica Neue Light"/>
              <a:buNone/>
              <a:defRPr sz="20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973929" y="1465729"/>
            <a:ext cx="3898109" cy="4777441"/>
          </a:xfrm>
          <a:prstGeom prst="rect">
            <a:avLst/>
          </a:prstGeom>
          <a:noFill/>
          <a:ln>
            <a:noFill/>
          </a:ln>
        </p:spPr>
        <p:txBody>
          <a:bodyPr spcFirstLastPara="1" wrap="square" lIns="90000" tIns="46800" rIns="91425" bIns="45700" anchor="t" anchorCtr="0">
            <a:noAutofit/>
          </a:bodyPr>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1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2"/>
          <p:cNvSpPr txBox="1">
            <a:spLocks noGrp="1"/>
          </p:cNvSpPr>
          <p:nvPr>
            <p:ph type="body" idx="1"/>
          </p:nvPr>
        </p:nvSpPr>
        <p:spPr>
          <a:xfrm rot="5400000">
            <a:off x="3744000" y="-1404000"/>
            <a:ext cx="4680000" cy="10512000"/>
          </a:xfrm>
          <a:prstGeom prst="rect">
            <a:avLst/>
          </a:prstGeom>
          <a:noFill/>
          <a:ln>
            <a:noFill/>
          </a:ln>
        </p:spPr>
        <p:txBody>
          <a:bodyPr spcFirstLastPara="1" wrap="square" lIns="90000" tIns="46800" rIns="91425" bIns="4570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7516957" y="2571338"/>
            <a:ext cx="4787601"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3"/>
          <p:cNvSpPr txBox="1">
            <a:spLocks noGrp="1"/>
          </p:cNvSpPr>
          <p:nvPr>
            <p:ph type="body" idx="1"/>
          </p:nvPr>
        </p:nvSpPr>
        <p:spPr>
          <a:xfrm rot="5400000">
            <a:off x="2307432" y="128167"/>
            <a:ext cx="4800600" cy="7529514"/>
          </a:xfrm>
          <a:prstGeom prst="rect">
            <a:avLst/>
          </a:prstGeom>
          <a:noFill/>
          <a:ln>
            <a:noFill/>
          </a:ln>
        </p:spPr>
        <p:txBody>
          <a:bodyPr spcFirstLastPara="1" wrap="square" lIns="90000" tIns="46800" rIns="91425" bIns="4570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29208" y="385645"/>
            <a:ext cx="8797678" cy="90805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973263" y="4756150"/>
            <a:ext cx="4122737" cy="1336675"/>
          </a:xfrm>
          <a:prstGeom prst="rect">
            <a:avLst/>
          </a:prstGeom>
          <a:noFill/>
          <a:ln>
            <a:noFill/>
          </a:ln>
        </p:spPr>
        <p:txBody>
          <a:bodyPr spcFirstLastPara="1" wrap="square" lIns="90000" tIns="46800" rIns="91425" bIns="45700" anchor="t" anchorCtr="0">
            <a:noAutofit/>
          </a:bodyPr>
          <a:lstStyle>
            <a:lvl1pPr marL="457200" lvl="0" indent="-228600" algn="l">
              <a:lnSpc>
                <a:spcPct val="90000"/>
              </a:lnSpc>
              <a:spcBef>
                <a:spcPts val="1000"/>
              </a:spcBef>
              <a:spcAft>
                <a:spcPts val="0"/>
              </a:spcAft>
              <a:buClr>
                <a:srgbClr val="3F3F3F"/>
              </a:buClr>
              <a:buSzPts val="2400"/>
              <a:buFont typeface="Helvetica Neue Light"/>
              <a:buNone/>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952871" y="324000"/>
            <a:ext cx="11232000" cy="907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28000" y="1528306"/>
            <a:ext cx="10512000" cy="4680000"/>
          </a:xfrm>
          <a:prstGeom prst="rect">
            <a:avLst/>
          </a:prstGeom>
          <a:noFill/>
          <a:ln>
            <a:noFill/>
          </a:ln>
        </p:spPr>
        <p:txBody>
          <a:bodyPr spcFirstLastPara="1" wrap="square" lIns="90000" tIns="46800" rIns="91425" bIns="45700" anchor="t" anchorCtr="0">
            <a:noAutofit/>
          </a:bodyPr>
          <a:lstStyle>
            <a:lvl1pPr marL="457200" lvl="0" indent="-228600" algn="l">
              <a:lnSpc>
                <a:spcPct val="90000"/>
              </a:lnSpc>
              <a:spcBef>
                <a:spcPts val="1000"/>
              </a:spcBef>
              <a:spcAft>
                <a:spcPts val="0"/>
              </a:spcAft>
              <a:buClr>
                <a:srgbClr val="888888"/>
              </a:buClr>
              <a:buSzPts val="1800"/>
              <a:buFont typeface="Helvetica Neue Light"/>
              <a:buNone/>
              <a:defRPr sz="1800">
                <a:solidFill>
                  <a:srgbClr val="888888"/>
                </a:solidFill>
              </a:defRPr>
            </a:lvl1pPr>
            <a:lvl2pPr marL="914400" lvl="1" indent="-228600" algn="l">
              <a:lnSpc>
                <a:spcPct val="90000"/>
              </a:lnSpc>
              <a:spcBef>
                <a:spcPts val="500"/>
              </a:spcBef>
              <a:spcAft>
                <a:spcPts val="0"/>
              </a:spcAft>
              <a:buClr>
                <a:srgbClr val="888888"/>
              </a:buClr>
              <a:buSzPts val="2000"/>
              <a:buFont typeface="Helvetica Neue Light"/>
              <a:buNone/>
              <a:defRPr sz="2000">
                <a:solidFill>
                  <a:srgbClr val="888888"/>
                </a:solidFill>
              </a:defRPr>
            </a:lvl2pPr>
            <a:lvl3pPr marL="1371600" lvl="2" indent="-228600" algn="l">
              <a:lnSpc>
                <a:spcPct val="90000"/>
              </a:lnSpc>
              <a:spcBef>
                <a:spcPts val="500"/>
              </a:spcBef>
              <a:spcAft>
                <a:spcPts val="0"/>
              </a:spcAft>
              <a:buClr>
                <a:srgbClr val="888888"/>
              </a:buClr>
              <a:buSzPts val="1800"/>
              <a:buFont typeface="Helvetica Neue Light"/>
              <a:buNone/>
              <a:defRPr sz="1800">
                <a:solidFill>
                  <a:srgbClr val="888888"/>
                </a:solidFill>
              </a:defRPr>
            </a:lvl3pPr>
            <a:lvl4pPr marL="1828800" lvl="3" indent="-228600" algn="l">
              <a:lnSpc>
                <a:spcPct val="90000"/>
              </a:lnSpc>
              <a:spcBef>
                <a:spcPts val="500"/>
              </a:spcBef>
              <a:spcAft>
                <a:spcPts val="0"/>
              </a:spcAft>
              <a:buClr>
                <a:srgbClr val="888888"/>
              </a:buClr>
              <a:buSzPts val="1600"/>
              <a:buFont typeface="Helvetica Neue Light"/>
              <a:buNone/>
              <a:defRPr sz="1600">
                <a:solidFill>
                  <a:srgbClr val="888888"/>
                </a:solidFill>
              </a:defRPr>
            </a:lvl4pPr>
            <a:lvl5pPr marL="2286000" lvl="4" indent="-228600" algn="l">
              <a:lnSpc>
                <a:spcPct val="90000"/>
              </a:lnSpc>
              <a:spcBef>
                <a:spcPts val="500"/>
              </a:spcBef>
              <a:spcAft>
                <a:spcPts val="0"/>
              </a:spcAft>
              <a:buClr>
                <a:srgbClr val="888888"/>
              </a:buClr>
              <a:buSzPts val="1600"/>
              <a:buFont typeface="Helvetica Neue Light"/>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838200" y="1512000"/>
            <a:ext cx="5181600" cy="4781224"/>
          </a:xfrm>
          <a:prstGeom prst="rect">
            <a:avLst/>
          </a:prstGeom>
          <a:noFill/>
          <a:ln>
            <a:noFill/>
          </a:ln>
        </p:spPr>
        <p:txBody>
          <a:bodyPr spcFirstLastPara="1" wrap="square" lIns="90000" tIns="46800" rIns="91425" bIns="4570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6172200" y="1512000"/>
            <a:ext cx="5181600" cy="4781224"/>
          </a:xfrm>
          <a:prstGeom prst="rect">
            <a:avLst/>
          </a:prstGeom>
          <a:noFill/>
          <a:ln>
            <a:noFill/>
          </a:ln>
        </p:spPr>
        <p:txBody>
          <a:bodyPr spcFirstLastPara="1" wrap="square" lIns="90000" tIns="46800" rIns="91425" bIns="4570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954933" y="322261"/>
            <a:ext cx="11232000" cy="907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512000"/>
            <a:ext cx="5157787" cy="823912"/>
          </a:xfrm>
          <a:prstGeom prst="rect">
            <a:avLst/>
          </a:prstGeom>
          <a:noFill/>
          <a:ln>
            <a:noFill/>
          </a:ln>
        </p:spPr>
        <p:txBody>
          <a:bodyPr spcFirstLastPara="1" wrap="square" lIns="90000" tIns="46800" rIns="91425" bIns="45700" anchor="ctr" anchorCtr="0">
            <a:noAutofit/>
          </a:bodyPr>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23567"/>
            <a:ext cx="5157787" cy="3767135"/>
          </a:xfrm>
          <a:prstGeom prst="rect">
            <a:avLst/>
          </a:prstGeom>
          <a:noFill/>
          <a:ln>
            <a:noFill/>
          </a:ln>
        </p:spPr>
        <p:txBody>
          <a:bodyPr spcFirstLastPara="1" wrap="square" lIns="90000" tIns="46800" rIns="91425" bIns="45700" anchor="t" anchorCtr="0">
            <a:noAutofit/>
          </a:bodyPr>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512000"/>
            <a:ext cx="5183188" cy="823912"/>
          </a:xfrm>
          <a:prstGeom prst="rect">
            <a:avLst/>
          </a:prstGeom>
          <a:noFill/>
          <a:ln>
            <a:noFill/>
          </a:ln>
        </p:spPr>
        <p:txBody>
          <a:bodyPr spcFirstLastPara="1" wrap="square" lIns="90000" tIns="46800" rIns="91425" bIns="45700" anchor="ctr" anchorCtr="0">
            <a:noAutofit/>
          </a:bodyPr>
          <a:lstStyle>
            <a:lvl1pPr marL="457200" lvl="0" indent="-228600" algn="l">
              <a:lnSpc>
                <a:spcPct val="90000"/>
              </a:lnSpc>
              <a:spcBef>
                <a:spcPts val="1000"/>
              </a:spcBef>
              <a:spcAft>
                <a:spcPts val="0"/>
              </a:spcAft>
              <a:buClr>
                <a:srgbClr val="F17E3A"/>
              </a:buClr>
              <a:buSzPts val="2400"/>
              <a:buFont typeface="Helvetica Neue Light"/>
              <a:buNone/>
              <a:defRPr sz="2400" b="0">
                <a:solidFill>
                  <a:srgbClr val="F17E3A"/>
                </a:solidFill>
              </a:defRPr>
            </a:lvl1pPr>
            <a:lvl2pPr marL="914400" lvl="1" indent="-228600" algn="l">
              <a:lnSpc>
                <a:spcPct val="90000"/>
              </a:lnSpc>
              <a:spcBef>
                <a:spcPts val="500"/>
              </a:spcBef>
              <a:spcAft>
                <a:spcPts val="0"/>
              </a:spcAft>
              <a:buClr>
                <a:srgbClr val="3F3F3F"/>
              </a:buClr>
              <a:buSzPts val="2000"/>
              <a:buFont typeface="Helvetica Neue Light"/>
              <a:buNone/>
              <a:defRPr sz="2000" b="1"/>
            </a:lvl2pPr>
            <a:lvl3pPr marL="1371600" lvl="2" indent="-228600" algn="l">
              <a:lnSpc>
                <a:spcPct val="90000"/>
              </a:lnSpc>
              <a:spcBef>
                <a:spcPts val="500"/>
              </a:spcBef>
              <a:spcAft>
                <a:spcPts val="0"/>
              </a:spcAft>
              <a:buClr>
                <a:srgbClr val="3F3F3F"/>
              </a:buClr>
              <a:buSzPts val="1800"/>
              <a:buFont typeface="Helvetica Neue Light"/>
              <a:buNone/>
              <a:defRPr sz="1800" b="1"/>
            </a:lvl3pPr>
            <a:lvl4pPr marL="1828800" lvl="3" indent="-228600" algn="l">
              <a:lnSpc>
                <a:spcPct val="90000"/>
              </a:lnSpc>
              <a:spcBef>
                <a:spcPts val="500"/>
              </a:spcBef>
              <a:spcAft>
                <a:spcPts val="0"/>
              </a:spcAft>
              <a:buClr>
                <a:srgbClr val="3F3F3F"/>
              </a:buClr>
              <a:buSzPts val="1600"/>
              <a:buFont typeface="Helvetica Neue Light"/>
              <a:buNone/>
              <a:defRPr sz="1600" b="1"/>
            </a:lvl4pPr>
            <a:lvl5pPr marL="2286000" lvl="4" indent="-228600" algn="l">
              <a:lnSpc>
                <a:spcPct val="90000"/>
              </a:lnSpc>
              <a:spcBef>
                <a:spcPts val="500"/>
              </a:spcBef>
              <a:spcAft>
                <a:spcPts val="0"/>
              </a:spcAft>
              <a:buClr>
                <a:srgbClr val="3F3F3F"/>
              </a:buClr>
              <a:buSzPts val="1600"/>
              <a:buFont typeface="Helvetica Neue Light"/>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23565"/>
            <a:ext cx="5183188" cy="3767135"/>
          </a:xfrm>
          <a:prstGeom prst="rect">
            <a:avLst/>
          </a:prstGeom>
          <a:noFill/>
          <a:ln>
            <a:noFill/>
          </a:ln>
        </p:spPr>
        <p:txBody>
          <a:bodyPr spcFirstLastPara="1" wrap="square" lIns="90000" tIns="46800" rIns="91425" bIns="45700" anchor="t" anchorCtr="0">
            <a:noAutofit/>
          </a:bodyPr>
          <a:lstStyle>
            <a:lvl1pPr marL="457200" lvl="0" indent="-381000" algn="l">
              <a:lnSpc>
                <a:spcPct val="90000"/>
              </a:lnSpc>
              <a:spcBef>
                <a:spcPts val="1000"/>
              </a:spcBef>
              <a:spcAft>
                <a:spcPts val="0"/>
              </a:spcAft>
              <a:buClr>
                <a:srgbClr val="3F3F3F"/>
              </a:buClr>
              <a:buSzPts val="2400"/>
              <a:buFont typeface="Helvetica Neue Light"/>
              <a:buChar char="•"/>
              <a:defRPr>
                <a:solidFill>
                  <a:srgbClr val="3F3F3F"/>
                </a:solidFill>
              </a:defRPr>
            </a:lvl1pPr>
            <a:lvl2pPr marL="914400" lvl="1" indent="-368300" algn="l">
              <a:lnSpc>
                <a:spcPct val="90000"/>
              </a:lnSpc>
              <a:spcBef>
                <a:spcPts val="500"/>
              </a:spcBef>
              <a:spcAft>
                <a:spcPts val="0"/>
              </a:spcAft>
              <a:buClr>
                <a:srgbClr val="3F3F3F"/>
              </a:buClr>
              <a:buSzPts val="2200"/>
              <a:buFont typeface="Helvetica Neue Light"/>
              <a:buChar char="•"/>
              <a:defRPr>
                <a:solidFill>
                  <a:srgbClr val="3F3F3F"/>
                </a:solidFill>
              </a:defRPr>
            </a:lvl2pPr>
            <a:lvl3pPr marL="1371600" lvl="2" indent="-355600" algn="l">
              <a:lnSpc>
                <a:spcPct val="90000"/>
              </a:lnSpc>
              <a:spcBef>
                <a:spcPts val="500"/>
              </a:spcBef>
              <a:spcAft>
                <a:spcPts val="0"/>
              </a:spcAft>
              <a:buClr>
                <a:srgbClr val="3F3F3F"/>
              </a:buClr>
              <a:buSzPts val="2000"/>
              <a:buFont typeface="Helvetica Neue Light"/>
              <a:buChar char="•"/>
              <a:defRPr>
                <a:solidFill>
                  <a:srgbClr val="3F3F3F"/>
                </a:solidFill>
              </a:defRPr>
            </a:lvl3pPr>
            <a:lvl4pPr marL="1828800" lvl="3" indent="-342900" algn="l">
              <a:lnSpc>
                <a:spcPct val="90000"/>
              </a:lnSpc>
              <a:spcBef>
                <a:spcPts val="500"/>
              </a:spcBef>
              <a:spcAft>
                <a:spcPts val="0"/>
              </a:spcAft>
              <a:buClr>
                <a:srgbClr val="3F3F3F"/>
              </a:buClr>
              <a:buSzPts val="1800"/>
              <a:buFont typeface="Helvetica Neue Light"/>
              <a:buChar char="•"/>
              <a:defRPr>
                <a:solidFill>
                  <a:srgbClr val="3F3F3F"/>
                </a:solidFill>
              </a:defRPr>
            </a:lvl4pPr>
            <a:lvl5pPr marL="2286000" lvl="4" indent="-330200" algn="l">
              <a:lnSpc>
                <a:spcPct val="90000"/>
              </a:lnSpc>
              <a:spcBef>
                <a:spcPts val="500"/>
              </a:spcBef>
              <a:spcAft>
                <a:spcPts val="0"/>
              </a:spcAft>
              <a:buClr>
                <a:srgbClr val="3F3F3F"/>
              </a:buClr>
              <a:buSzPts val="1600"/>
              <a:buFont typeface="Helvetica Neue Light"/>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954000" y="324000"/>
            <a:ext cx="11232000" cy="907200"/>
          </a:xfrm>
          <a:prstGeom prst="rect">
            <a:avLst/>
          </a:prstGeom>
          <a:noFill/>
          <a:ln>
            <a:noFill/>
          </a:ln>
        </p:spPr>
        <p:txBody>
          <a:bodyPr spcFirstLastPara="1" wrap="square" lIns="91425" tIns="46800" rIns="91425" bIns="46800" anchor="ctr" anchorCtr="0">
            <a:noAutofit/>
          </a:bodyPr>
          <a:lstStyle>
            <a:lvl1pPr lvl="0" algn="l">
              <a:lnSpc>
                <a:spcPct val="90000"/>
              </a:lnSpc>
              <a:spcBef>
                <a:spcPts val="0"/>
              </a:spcBef>
              <a:spcAft>
                <a:spcPts val="0"/>
              </a:spcAft>
              <a:buClr>
                <a:srgbClr val="233445"/>
              </a:buClr>
              <a:buSzPts val="3200"/>
              <a:buFont typeface="Helvetica Neue Ligh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5180012" y="1512000"/>
            <a:ext cx="6172200" cy="4814047"/>
          </a:xfrm>
          <a:prstGeom prst="rect">
            <a:avLst/>
          </a:prstGeom>
          <a:noFill/>
          <a:ln>
            <a:noFill/>
          </a:ln>
        </p:spPr>
        <p:txBody>
          <a:bodyPr spcFirstLastPara="1" wrap="square" lIns="90000" tIns="46800" rIns="91425" bIns="45700" anchor="t" anchorCtr="0">
            <a:noAutofit/>
          </a:bodyPr>
          <a:lstStyle>
            <a:lvl1pPr marL="457200" lvl="0" indent="-381000" algn="l">
              <a:lnSpc>
                <a:spcPct val="90000"/>
              </a:lnSpc>
              <a:spcBef>
                <a:spcPts val="1000"/>
              </a:spcBef>
              <a:spcAft>
                <a:spcPts val="0"/>
              </a:spcAft>
              <a:buClr>
                <a:srgbClr val="3F3F3F"/>
              </a:buClr>
              <a:buSzPts val="2400"/>
              <a:buFont typeface="Helvetica Neue Light"/>
              <a:buChar char="•"/>
              <a:defRPr sz="2400"/>
            </a:lvl1pPr>
            <a:lvl2pPr marL="914400" lvl="1" indent="-368300" algn="l">
              <a:lnSpc>
                <a:spcPct val="90000"/>
              </a:lnSpc>
              <a:spcBef>
                <a:spcPts val="500"/>
              </a:spcBef>
              <a:spcAft>
                <a:spcPts val="0"/>
              </a:spcAft>
              <a:buClr>
                <a:srgbClr val="3F3F3F"/>
              </a:buClr>
              <a:buSzPts val="2200"/>
              <a:buFont typeface="Helvetica Neue Light"/>
              <a:buChar char="•"/>
              <a:defRPr sz="2200"/>
            </a:lvl2pPr>
            <a:lvl3pPr marL="1371600" lvl="2" indent="-355600" algn="l">
              <a:lnSpc>
                <a:spcPct val="90000"/>
              </a:lnSpc>
              <a:spcBef>
                <a:spcPts val="500"/>
              </a:spcBef>
              <a:spcAft>
                <a:spcPts val="0"/>
              </a:spcAft>
              <a:buClr>
                <a:srgbClr val="3F3F3F"/>
              </a:buClr>
              <a:buSzPts val="2000"/>
              <a:buFont typeface="Helvetica Neue Light"/>
              <a:buChar char="•"/>
              <a:defRPr sz="2000"/>
            </a:lvl3pPr>
            <a:lvl4pPr marL="1828800" lvl="3" indent="-342900" algn="l">
              <a:lnSpc>
                <a:spcPct val="90000"/>
              </a:lnSpc>
              <a:spcBef>
                <a:spcPts val="500"/>
              </a:spcBef>
              <a:spcAft>
                <a:spcPts val="0"/>
              </a:spcAft>
              <a:buClr>
                <a:srgbClr val="3F3F3F"/>
              </a:buClr>
              <a:buSzPts val="1800"/>
              <a:buFont typeface="Helvetica Neue Light"/>
              <a:buChar char="•"/>
              <a:defRPr sz="1800"/>
            </a:lvl4pPr>
            <a:lvl5pPr marL="2286000" lvl="4" indent="-330200" algn="l">
              <a:lnSpc>
                <a:spcPct val="90000"/>
              </a:lnSpc>
              <a:spcBef>
                <a:spcPts val="500"/>
              </a:spcBef>
              <a:spcAft>
                <a:spcPts val="0"/>
              </a:spcAft>
              <a:buClr>
                <a:srgbClr val="3F3F3F"/>
              </a:buClr>
              <a:buSzPts val="1600"/>
              <a:buFont typeface="Helvetica Neue Light"/>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10"/>
          <p:cNvSpPr txBox="1">
            <a:spLocks noGrp="1"/>
          </p:cNvSpPr>
          <p:nvPr>
            <p:ph type="body" idx="2"/>
          </p:nvPr>
        </p:nvSpPr>
        <p:spPr>
          <a:xfrm>
            <a:off x="958053" y="1512000"/>
            <a:ext cx="3932237" cy="4814047"/>
          </a:xfrm>
          <a:prstGeom prst="rect">
            <a:avLst/>
          </a:prstGeom>
          <a:noFill/>
          <a:ln>
            <a:noFill/>
          </a:ln>
        </p:spPr>
        <p:txBody>
          <a:bodyPr spcFirstLastPara="1" wrap="square" lIns="90000" tIns="46800" rIns="91425" bIns="45700" anchor="t" anchorCtr="0">
            <a:noAutofit/>
          </a:bodyPr>
          <a:lstStyle>
            <a:lvl1pPr marL="457200" lvl="0" indent="-228600" algn="l">
              <a:lnSpc>
                <a:spcPct val="90000"/>
              </a:lnSpc>
              <a:spcBef>
                <a:spcPts val="1000"/>
              </a:spcBef>
              <a:spcAft>
                <a:spcPts val="0"/>
              </a:spcAft>
              <a:buClr>
                <a:srgbClr val="3F3F3F"/>
              </a:buClr>
              <a:buSzPts val="1600"/>
              <a:buFont typeface="Helvetica Neue Light"/>
              <a:buNone/>
              <a:defRPr sz="1600"/>
            </a:lvl1pPr>
            <a:lvl2pPr marL="914400" lvl="1" indent="-228600" algn="l">
              <a:lnSpc>
                <a:spcPct val="90000"/>
              </a:lnSpc>
              <a:spcBef>
                <a:spcPts val="500"/>
              </a:spcBef>
              <a:spcAft>
                <a:spcPts val="0"/>
              </a:spcAft>
              <a:buClr>
                <a:srgbClr val="3F3F3F"/>
              </a:buClr>
              <a:buSzPts val="1400"/>
              <a:buFont typeface="Helvetica Neue Light"/>
              <a:buNone/>
              <a:defRPr sz="1400"/>
            </a:lvl2pPr>
            <a:lvl3pPr marL="1371600" lvl="2" indent="-228600" algn="l">
              <a:lnSpc>
                <a:spcPct val="90000"/>
              </a:lnSpc>
              <a:spcBef>
                <a:spcPts val="500"/>
              </a:spcBef>
              <a:spcAft>
                <a:spcPts val="0"/>
              </a:spcAft>
              <a:buClr>
                <a:srgbClr val="3F3F3F"/>
              </a:buClr>
              <a:buSzPts val="1200"/>
              <a:buFont typeface="Helvetica Neue Light"/>
              <a:buNone/>
              <a:defRPr sz="1200"/>
            </a:lvl3pPr>
            <a:lvl4pPr marL="1828800" lvl="3" indent="-228600" algn="l">
              <a:lnSpc>
                <a:spcPct val="90000"/>
              </a:lnSpc>
              <a:spcBef>
                <a:spcPts val="500"/>
              </a:spcBef>
              <a:spcAft>
                <a:spcPts val="0"/>
              </a:spcAft>
              <a:buClr>
                <a:srgbClr val="3F3F3F"/>
              </a:buClr>
              <a:buSzPts val="1000"/>
              <a:buFont typeface="Helvetica Neue Light"/>
              <a:buNone/>
              <a:defRPr sz="1000"/>
            </a:lvl4pPr>
            <a:lvl5pPr marL="2286000" lvl="4" indent="-228600" algn="l">
              <a:lnSpc>
                <a:spcPct val="90000"/>
              </a:lnSpc>
              <a:spcBef>
                <a:spcPts val="500"/>
              </a:spcBef>
              <a:spcAft>
                <a:spcPts val="0"/>
              </a:spcAft>
              <a:buClr>
                <a:srgbClr val="3F3F3F"/>
              </a:buClr>
              <a:buSzPts val="1000"/>
              <a:buFont typeface="Helvetica Neue Light"/>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10"/>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233445"/>
              </a:buClr>
              <a:buSzPts val="3200"/>
              <a:buFont typeface="Helvetica Neue Light"/>
              <a:buNone/>
              <a:defRPr sz="3200" b="0" i="0" u="none" strike="noStrike" cap="none">
                <a:solidFill>
                  <a:srgbClr val="233445"/>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rgbClr val="3F3F3F"/>
              </a:buClr>
              <a:buSzPts val="20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30200" algn="l" rtl="0">
              <a:lnSpc>
                <a:spcPct val="90000"/>
              </a:lnSpc>
              <a:spcBef>
                <a:spcPts val="500"/>
              </a:spcBef>
              <a:spcAft>
                <a:spcPts val="0"/>
              </a:spcAft>
              <a:buClr>
                <a:srgbClr val="3F3F3F"/>
              </a:buClr>
              <a:buSzPts val="16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600"/>
              <a:buFont typeface="Arial"/>
              <a:buNone/>
              <a:defRPr sz="16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financesonline.com/iot-trend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financesonline.com/iot-trend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financesonline.com/iot-trend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2" name="Google Shape;72;p16"/>
          <p:cNvSpPr txBox="1"/>
          <p:nvPr/>
        </p:nvSpPr>
        <p:spPr>
          <a:xfrm>
            <a:off x="1378575" y="5053875"/>
            <a:ext cx="4874400" cy="105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dirty="0">
                <a:solidFill>
                  <a:schemeClr val="dk1"/>
                </a:solidFill>
                <a:latin typeface="Calibri"/>
                <a:ea typeface="Calibri"/>
                <a:cs typeface="Calibri"/>
                <a:sym typeface="Calibri"/>
              </a:rPr>
              <a:t>Allen R. Sanders</a:t>
            </a:r>
            <a:endParaRPr sz="3000" dirty="0">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US" sz="3000" dirty="0">
                <a:solidFill>
                  <a:schemeClr val="dk1"/>
                </a:solidFill>
                <a:latin typeface="Calibri"/>
                <a:ea typeface="Calibri"/>
                <a:cs typeface="Calibri"/>
                <a:sym typeface="Calibri"/>
              </a:rPr>
              <a:t>Senior Technology Instructor</a:t>
            </a:r>
            <a:endParaRPr sz="3000" dirty="0">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3000" dirty="0">
              <a:solidFill>
                <a:schemeClr val="dk1"/>
              </a:solidFill>
              <a:latin typeface="Calibri"/>
              <a:ea typeface="Calibri"/>
              <a:cs typeface="Calibri"/>
              <a:sym typeface="Calibri"/>
            </a:endParaRPr>
          </a:p>
          <a:p>
            <a:pPr marL="0" lvl="0" indent="0" algn="ctr" rtl="0">
              <a:spcBef>
                <a:spcPts val="0"/>
              </a:spcBef>
              <a:spcAft>
                <a:spcPts val="0"/>
              </a:spcAft>
              <a:buNone/>
            </a:pPr>
            <a:endParaRPr sz="3000" dirty="0">
              <a:solidFill>
                <a:schemeClr val="dk1"/>
              </a:solidFill>
              <a:latin typeface="Calibri"/>
              <a:ea typeface="Calibri"/>
              <a:cs typeface="Calibri"/>
              <a:sym typeface="Calibri"/>
            </a:endParaRPr>
          </a:p>
        </p:txBody>
      </p:sp>
      <p:sp>
        <p:nvSpPr>
          <p:cNvPr id="5" name="Google Shape;70;p16">
            <a:extLst>
              <a:ext uri="{FF2B5EF4-FFF2-40B4-BE49-F238E27FC236}">
                <a16:creationId xmlns:a16="http://schemas.microsoft.com/office/drawing/2014/main" id="{6C7FA6B1-B1F7-4E66-AD20-57B18EA963C9}"/>
              </a:ext>
            </a:extLst>
          </p:cNvPr>
          <p:cNvSpPr txBox="1"/>
          <p:nvPr/>
        </p:nvSpPr>
        <p:spPr>
          <a:xfrm>
            <a:off x="694349" y="276250"/>
            <a:ext cx="11182911" cy="195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0"/>
              <a:buFont typeface="Arial"/>
              <a:buNone/>
            </a:pPr>
            <a:r>
              <a:rPr lang="en-US" sz="4800" b="1" dirty="0">
                <a:solidFill>
                  <a:srgbClr val="F17E3A"/>
                </a:solidFill>
                <a:latin typeface="Calibri"/>
                <a:ea typeface="Calibri"/>
                <a:cs typeface="Calibri"/>
                <a:sym typeface="Calibri"/>
              </a:rPr>
              <a:t>IoT Byte-Sized: IoT Operations</a:t>
            </a:r>
            <a:endParaRPr sz="5400" b="1" dirty="0">
              <a:solidFill>
                <a:srgbClr val="F17E3A"/>
              </a:solidFill>
              <a:latin typeface="Calibri"/>
              <a:ea typeface="Calibri"/>
              <a:cs typeface="Calibri"/>
              <a:sym typeface="Calibri"/>
            </a:endParaRPr>
          </a:p>
        </p:txBody>
      </p:sp>
      <p:sp>
        <p:nvSpPr>
          <p:cNvPr id="6" name="Google Shape;71;p16">
            <a:extLst>
              <a:ext uri="{FF2B5EF4-FFF2-40B4-BE49-F238E27FC236}">
                <a16:creationId xmlns:a16="http://schemas.microsoft.com/office/drawing/2014/main" id="{999823A6-997A-4429-AA5F-F5A289B86015}"/>
              </a:ext>
            </a:extLst>
          </p:cNvPr>
          <p:cNvSpPr txBox="1"/>
          <p:nvPr/>
        </p:nvSpPr>
        <p:spPr>
          <a:xfrm>
            <a:off x="2376225" y="1432125"/>
            <a:ext cx="4650000" cy="866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6000"/>
              <a:buFont typeface="Arial"/>
              <a:buNone/>
            </a:pPr>
            <a:r>
              <a:rPr lang="en-US" sz="4800" b="1" dirty="0">
                <a:solidFill>
                  <a:srgbClr val="F17E3A"/>
                </a:solidFill>
                <a:latin typeface="Calibri"/>
                <a:ea typeface="Calibri"/>
                <a:cs typeface="Calibri"/>
                <a:sym typeface="Calibri"/>
              </a:rPr>
              <a:t>WELCOME!</a:t>
            </a:r>
            <a:endParaRPr sz="4800" b="1" dirty="0">
              <a:solidFill>
                <a:srgbClr val="F17E3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28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Industry Trends</a:t>
            </a:r>
            <a:endParaRPr b="1" dirty="0">
              <a:latin typeface="Helvetica Neue"/>
              <a:ea typeface="Helvetica Neue"/>
              <a:cs typeface="Helvetica Neue"/>
              <a:sym typeface="Helvetica Neue"/>
            </a:endParaRPr>
          </a:p>
        </p:txBody>
      </p:sp>
      <p:sp>
        <p:nvSpPr>
          <p:cNvPr id="158" name="Google Shape;158;p26"/>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76200" lvl="0" indent="0">
              <a:spcBef>
                <a:spcPts val="0"/>
              </a:spcBef>
              <a:buNone/>
            </a:pPr>
            <a:r>
              <a:rPr lang="en-US" b="1" dirty="0"/>
              <a:t>From </a:t>
            </a:r>
            <a:r>
              <a:rPr lang="en-US" b="1" dirty="0">
                <a:hlinkClick r:id="rId3"/>
              </a:rPr>
              <a:t>https://financesonline.com/iot-trends</a:t>
            </a: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r>
              <a:rPr lang="en-US" b="1" dirty="0"/>
              <a:t>Challenges potentially encountered with that amount of projected growth?</a:t>
            </a:r>
          </a:p>
        </p:txBody>
      </p:sp>
      <p:sp>
        <p:nvSpPr>
          <p:cNvPr id="159" name="Google Shape;159;p26"/>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10</a:t>
            </a:fld>
            <a:endParaRPr/>
          </a:p>
        </p:txBody>
      </p:sp>
      <p:pic>
        <p:nvPicPr>
          <p:cNvPr id="7" name="Picture 6">
            <a:extLst>
              <a:ext uri="{FF2B5EF4-FFF2-40B4-BE49-F238E27FC236}">
                <a16:creationId xmlns:a16="http://schemas.microsoft.com/office/drawing/2014/main" id="{7C3147C7-3751-44E0-8626-6225CBB5B7B9}"/>
              </a:ext>
            </a:extLst>
          </p:cNvPr>
          <p:cNvPicPr>
            <a:picLocks noChangeAspect="1"/>
          </p:cNvPicPr>
          <p:nvPr/>
        </p:nvPicPr>
        <p:blipFill>
          <a:blip r:embed="rId4"/>
          <a:stretch>
            <a:fillRect/>
          </a:stretch>
        </p:blipFill>
        <p:spPr>
          <a:xfrm>
            <a:off x="1819896" y="2459736"/>
            <a:ext cx="8552207" cy="2405308"/>
          </a:xfrm>
          <a:prstGeom prst="rect">
            <a:avLst/>
          </a:prstGeom>
        </p:spPr>
      </p:pic>
    </p:spTree>
    <p:extLst>
      <p:ext uri="{BB962C8B-B14F-4D97-AF65-F5344CB8AC3E}">
        <p14:creationId xmlns:p14="http://schemas.microsoft.com/office/powerpoint/2010/main" val="3593859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Industry Trends</a:t>
            </a:r>
            <a:endParaRPr b="1" dirty="0">
              <a:latin typeface="Helvetica Neue"/>
              <a:ea typeface="Helvetica Neue"/>
              <a:cs typeface="Helvetica Neue"/>
              <a:sym typeface="Helvetica Neue"/>
            </a:endParaRPr>
          </a:p>
        </p:txBody>
      </p:sp>
      <p:sp>
        <p:nvSpPr>
          <p:cNvPr id="158" name="Google Shape;158;p26"/>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76200" lvl="0" indent="0">
              <a:spcBef>
                <a:spcPts val="0"/>
              </a:spcBef>
              <a:buNone/>
            </a:pPr>
            <a:r>
              <a:rPr lang="en-US" b="1" dirty="0"/>
              <a:t>From </a:t>
            </a:r>
            <a:r>
              <a:rPr lang="en-US" b="1" dirty="0">
                <a:hlinkClick r:id="rId3"/>
              </a:rPr>
              <a:t>https://financesonline.com/iot-trends</a:t>
            </a: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r>
              <a:rPr lang="en-US" b="1" dirty="0"/>
              <a:t>Options for mitigating those challenges?</a:t>
            </a:r>
          </a:p>
        </p:txBody>
      </p:sp>
      <p:sp>
        <p:nvSpPr>
          <p:cNvPr id="159" name="Google Shape;159;p26"/>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11</a:t>
            </a:fld>
            <a:endParaRPr/>
          </a:p>
        </p:txBody>
      </p:sp>
      <p:pic>
        <p:nvPicPr>
          <p:cNvPr id="3" name="Picture 2">
            <a:extLst>
              <a:ext uri="{FF2B5EF4-FFF2-40B4-BE49-F238E27FC236}">
                <a16:creationId xmlns:a16="http://schemas.microsoft.com/office/drawing/2014/main" id="{9F0A9035-AFF6-4DC6-98AF-E7E3876B8459}"/>
              </a:ext>
            </a:extLst>
          </p:cNvPr>
          <p:cNvPicPr>
            <a:picLocks/>
          </p:cNvPicPr>
          <p:nvPr/>
        </p:nvPicPr>
        <p:blipFill>
          <a:blip r:embed="rId4"/>
          <a:stretch>
            <a:fillRect/>
          </a:stretch>
        </p:blipFill>
        <p:spPr>
          <a:xfrm>
            <a:off x="1819656" y="2459736"/>
            <a:ext cx="8549640" cy="2404872"/>
          </a:xfrm>
          <a:prstGeom prst="rect">
            <a:avLst/>
          </a:prstGeom>
        </p:spPr>
      </p:pic>
    </p:spTree>
    <p:extLst>
      <p:ext uri="{BB962C8B-B14F-4D97-AF65-F5344CB8AC3E}">
        <p14:creationId xmlns:p14="http://schemas.microsoft.com/office/powerpoint/2010/main" val="2124369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Industry Trends</a:t>
            </a:r>
            <a:endParaRPr b="1" dirty="0">
              <a:latin typeface="Helvetica Neue"/>
              <a:ea typeface="Helvetica Neue"/>
              <a:cs typeface="Helvetica Neue"/>
              <a:sym typeface="Helvetica Neue"/>
            </a:endParaRPr>
          </a:p>
        </p:txBody>
      </p:sp>
      <p:sp>
        <p:nvSpPr>
          <p:cNvPr id="158" name="Google Shape;158;p26"/>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76200" lvl="0" indent="0">
              <a:spcBef>
                <a:spcPts val="0"/>
              </a:spcBef>
              <a:buNone/>
            </a:pPr>
            <a:r>
              <a:rPr lang="en-US" b="1" dirty="0"/>
              <a:t>From </a:t>
            </a:r>
            <a:r>
              <a:rPr lang="en-US" b="1" dirty="0">
                <a:hlinkClick r:id="rId3"/>
              </a:rPr>
              <a:t>https://financesonline.com/iot-trends</a:t>
            </a: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endParaRPr lang="en-US" b="1" dirty="0"/>
          </a:p>
          <a:p>
            <a:pPr marL="76200" lvl="0" indent="0">
              <a:spcBef>
                <a:spcPts val="0"/>
              </a:spcBef>
              <a:buNone/>
            </a:pPr>
            <a:r>
              <a:rPr lang="en-US" b="1" dirty="0"/>
              <a:t>How do we help customers realize those benefits?</a:t>
            </a:r>
          </a:p>
        </p:txBody>
      </p:sp>
      <p:sp>
        <p:nvSpPr>
          <p:cNvPr id="159" name="Google Shape;159;p26"/>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12</a:t>
            </a:fld>
            <a:endParaRPr/>
          </a:p>
        </p:txBody>
      </p:sp>
      <p:pic>
        <p:nvPicPr>
          <p:cNvPr id="4" name="Picture 3">
            <a:extLst>
              <a:ext uri="{FF2B5EF4-FFF2-40B4-BE49-F238E27FC236}">
                <a16:creationId xmlns:a16="http://schemas.microsoft.com/office/drawing/2014/main" id="{A5DEDBEB-9112-4DD7-A4C1-8B8D9C23C532}"/>
              </a:ext>
            </a:extLst>
          </p:cNvPr>
          <p:cNvPicPr>
            <a:picLocks/>
          </p:cNvPicPr>
          <p:nvPr/>
        </p:nvPicPr>
        <p:blipFill>
          <a:blip r:embed="rId4"/>
          <a:stretch>
            <a:fillRect/>
          </a:stretch>
        </p:blipFill>
        <p:spPr>
          <a:xfrm>
            <a:off x="1821180" y="2456428"/>
            <a:ext cx="8549640" cy="2400635"/>
          </a:xfrm>
          <a:prstGeom prst="rect">
            <a:avLst/>
          </a:prstGeom>
        </p:spPr>
      </p:pic>
    </p:spTree>
    <p:extLst>
      <p:ext uri="{BB962C8B-B14F-4D97-AF65-F5344CB8AC3E}">
        <p14:creationId xmlns:p14="http://schemas.microsoft.com/office/powerpoint/2010/main" val="1081378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Industry Trends</a:t>
            </a:r>
            <a:endParaRPr b="1"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13</a:t>
            </a:fld>
            <a:endParaRPr/>
          </a:p>
        </p:txBody>
      </p:sp>
      <p:sp>
        <p:nvSpPr>
          <p:cNvPr id="8" name="Google Shape;151;p25">
            <a:extLst>
              <a:ext uri="{FF2B5EF4-FFF2-40B4-BE49-F238E27FC236}">
                <a16:creationId xmlns:a16="http://schemas.microsoft.com/office/drawing/2014/main" id="{D015552E-FA81-4B93-8048-0CCD1E4403BA}"/>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0" lvl="0" indent="0">
              <a:spcBef>
                <a:spcPts val="0"/>
              </a:spcBef>
              <a:buNone/>
            </a:pPr>
            <a:r>
              <a:rPr lang="en-US" dirty="0"/>
              <a:t>Areas of focus:</a:t>
            </a:r>
          </a:p>
          <a:p>
            <a:pPr marL="342900" lvl="0" indent="-342900">
              <a:spcBef>
                <a:spcPts val="0"/>
              </a:spcBef>
              <a:buFont typeface="Arial" panose="020B0604020202020204" pitchFamily="34" charset="0"/>
              <a:buChar char="•"/>
            </a:pPr>
            <a:r>
              <a:rPr lang="en-US" sz="2200" dirty="0"/>
              <a:t>Accommodating orders of magnitude of growth</a:t>
            </a:r>
          </a:p>
          <a:p>
            <a:pPr marL="342900" lvl="0" indent="-342900">
              <a:spcBef>
                <a:spcPts val="0"/>
              </a:spcBef>
              <a:buFont typeface="Arial" panose="020B0604020202020204" pitchFamily="34" charset="0"/>
              <a:buChar char="•"/>
            </a:pPr>
            <a:r>
              <a:rPr lang="en-US" sz="2200" dirty="0"/>
              <a:t>Preventing known (or unknown) challenges from impeding success</a:t>
            </a:r>
          </a:p>
          <a:p>
            <a:pPr marL="342900" lvl="0" indent="-342900">
              <a:spcBef>
                <a:spcPts val="0"/>
              </a:spcBef>
              <a:buFont typeface="Arial" panose="020B0604020202020204" pitchFamily="34" charset="0"/>
              <a:buChar char="•"/>
            </a:pPr>
            <a:r>
              <a:rPr lang="en-US" sz="2200" dirty="0"/>
              <a:t>As a business, effectively leveraging opportunities to meet customer needs</a:t>
            </a:r>
          </a:p>
        </p:txBody>
      </p:sp>
      <p:graphicFrame>
        <p:nvGraphicFramePr>
          <p:cNvPr id="6" name="Diagram 5">
            <a:extLst>
              <a:ext uri="{FF2B5EF4-FFF2-40B4-BE49-F238E27FC236}">
                <a16:creationId xmlns:a16="http://schemas.microsoft.com/office/drawing/2014/main" id="{37F14FCD-1D1F-42F7-A3AC-7AD4238DF7E3}"/>
              </a:ext>
            </a:extLst>
          </p:cNvPr>
          <p:cNvGraphicFramePr/>
          <p:nvPr>
            <p:extLst>
              <p:ext uri="{D42A27DB-BD31-4B8C-83A1-F6EECF244321}">
                <p14:modId xmlns:p14="http://schemas.microsoft.com/office/powerpoint/2010/main" val="759605033"/>
              </p:ext>
            </p:extLst>
          </p:nvPr>
        </p:nvGraphicFramePr>
        <p:xfrm>
          <a:off x="3632884" y="2927539"/>
          <a:ext cx="5393447" cy="3264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608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Operations</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14</a:t>
            </a:fld>
            <a:endParaRPr/>
          </a:p>
        </p:txBody>
      </p:sp>
    </p:spTree>
    <p:extLst>
      <p:ext uri="{BB962C8B-B14F-4D97-AF65-F5344CB8AC3E}">
        <p14:creationId xmlns:p14="http://schemas.microsoft.com/office/powerpoint/2010/main" val="4089397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Metrics, Measurement &amp; Assessment</a:t>
            </a:r>
            <a:endParaRPr b="1"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15</a:t>
            </a:fld>
            <a:endParaRPr/>
          </a:p>
        </p:txBody>
      </p:sp>
      <p:sp>
        <p:nvSpPr>
          <p:cNvPr id="7" name="Shape 85">
            <a:extLst>
              <a:ext uri="{FF2B5EF4-FFF2-40B4-BE49-F238E27FC236}">
                <a16:creationId xmlns:a16="http://schemas.microsoft.com/office/drawing/2014/main" id="{966EF813-26C7-472A-B6AB-61A50CEBCF3F}"/>
              </a:ext>
            </a:extLst>
          </p:cNvPr>
          <p:cNvSpPr>
            <a:spLocks noGrp="1"/>
          </p:cNvSpPr>
          <p:nvPr>
            <p:ph type="body" sz="half" idx="1"/>
          </p:nvPr>
        </p:nvSpPr>
        <p:spPr>
          <a:xfrm>
            <a:off x="1703230" y="1380393"/>
            <a:ext cx="4677790" cy="1124044"/>
          </a:xfrm>
          <a:prstGeom prst="rect">
            <a:avLst/>
          </a:prstGeom>
        </p:spPr>
        <p:txBody>
          <a:bodyPr/>
          <a:lstStyle/>
          <a:p>
            <a:pPr marL="381000" lvl="1" indent="0">
              <a:buNone/>
              <a:defRPr sz="1800"/>
            </a:pPr>
            <a:r>
              <a:rPr lang="en-US" sz="1800" dirty="0"/>
              <a:t>“Every line is the perfect length if you don’t measure it.”</a:t>
            </a:r>
          </a:p>
          <a:p>
            <a:pPr marL="381000" lvl="1" indent="0">
              <a:buNone/>
              <a:defRPr sz="1800"/>
            </a:pPr>
            <a:r>
              <a:rPr lang="en-US" sz="1800" dirty="0"/>
              <a:t>- Marty Rubin</a:t>
            </a:r>
          </a:p>
        </p:txBody>
      </p:sp>
      <p:sp>
        <p:nvSpPr>
          <p:cNvPr id="8" name="Shape 85">
            <a:extLst>
              <a:ext uri="{FF2B5EF4-FFF2-40B4-BE49-F238E27FC236}">
                <a16:creationId xmlns:a16="http://schemas.microsoft.com/office/drawing/2014/main" id="{E49F23C5-BF97-4F9B-BEF5-BD00AF26B28C}"/>
              </a:ext>
            </a:extLst>
          </p:cNvPr>
          <p:cNvSpPr txBox="1">
            <a:spLocks/>
          </p:cNvSpPr>
          <p:nvPr/>
        </p:nvSpPr>
        <p:spPr>
          <a:xfrm>
            <a:off x="5363838" y="2235934"/>
            <a:ext cx="5011344" cy="868128"/>
          </a:xfrm>
          <a:prstGeom prst="rect">
            <a:avLst/>
          </a:prstGeom>
          <a:ln w="12700">
            <a:miter lim="400000"/>
          </a:ln>
          <a:extLst>
            <a:ext uri="{C572A759-6A51-4108-AA02-DFA0A04FC94B}">
              <ma14:wrappingTextBoxFlag xmlns="" xmlns:ma14="http://schemas.microsoft.com/office/mac/drawingml/2011/main" val="1"/>
            </a:ext>
          </a:extLst>
        </p:spPr>
        <p:txBody>
          <a:bodyPr lIns="45719" rIns="45719">
            <a:noAutofit/>
          </a:bodyPr>
          <a:lstStyle>
            <a:lvl1pPr marL="0" marR="0" indent="0" algn="l" defTabSz="457200" rtl="0" latinLnBrk="0">
              <a:lnSpc>
                <a:spcPct val="100000"/>
              </a:lnSpc>
              <a:spcBef>
                <a:spcPts val="900"/>
              </a:spcBef>
              <a:spcAft>
                <a:spcPts val="0"/>
              </a:spcAft>
              <a:buClrTx/>
              <a:buSzTx/>
              <a:buFontTx/>
              <a:buNone/>
              <a:tabLst/>
              <a:defRPr sz="2800" b="0" i="0" u="none" strike="noStrike" cap="none" spc="0" baseline="0">
                <a:ln>
                  <a:noFill/>
                </a:ln>
                <a:solidFill>
                  <a:srgbClr val="000000"/>
                </a:solidFill>
                <a:uFillTx/>
                <a:latin typeface="Verdana"/>
                <a:ea typeface="Verdana"/>
                <a:cs typeface="Verdana"/>
                <a:sym typeface="Verdana"/>
              </a:defRPr>
            </a:lvl1pPr>
            <a:lvl2pPr marL="661736" marR="0" indent="-280736" algn="l" defTabSz="457200" rtl="0" latinLnBrk="0">
              <a:lnSpc>
                <a:spcPct val="100000"/>
              </a:lnSpc>
              <a:spcBef>
                <a:spcPts val="900"/>
              </a:spcBef>
              <a:spcAft>
                <a:spcPts val="0"/>
              </a:spcAft>
              <a:buClr>
                <a:srgbClr val="FF7500"/>
              </a:buClr>
              <a:buSzPct val="100000"/>
              <a:buFontTx/>
              <a:buChar char="•"/>
              <a:tabLst/>
              <a:defRPr sz="2800" b="0" i="0" u="none" strike="noStrike" cap="none" spc="0" baseline="0">
                <a:ln>
                  <a:noFill/>
                </a:ln>
                <a:solidFill>
                  <a:srgbClr val="000000"/>
                </a:solidFill>
                <a:uFillTx/>
                <a:latin typeface="Verdana"/>
                <a:ea typeface="Verdana"/>
                <a:cs typeface="Verdana"/>
                <a:sym typeface="Verdana"/>
              </a:defRPr>
            </a:lvl2pPr>
            <a:lvl3pPr marL="1042736" marR="0" indent="-280736" algn="l" defTabSz="457200" rtl="0" latinLnBrk="0">
              <a:lnSpc>
                <a:spcPct val="100000"/>
              </a:lnSpc>
              <a:spcBef>
                <a:spcPts val="900"/>
              </a:spcBef>
              <a:spcAft>
                <a:spcPts val="0"/>
              </a:spcAft>
              <a:buClr>
                <a:srgbClr val="FF7500"/>
              </a:buClr>
              <a:buSzPct val="100000"/>
              <a:buFontTx/>
              <a:buChar char="•"/>
              <a:tabLst/>
              <a:defRPr sz="2400" b="0" i="0" u="none" strike="noStrike" cap="none" spc="0" baseline="0">
                <a:ln>
                  <a:noFill/>
                </a:ln>
                <a:solidFill>
                  <a:srgbClr val="000000"/>
                </a:solidFill>
                <a:uFillTx/>
                <a:latin typeface="Verdana"/>
                <a:ea typeface="Verdana"/>
                <a:cs typeface="Verdana"/>
                <a:sym typeface="Verdana"/>
              </a:defRPr>
            </a:lvl3pPr>
            <a:lvl4pPr marL="1423736" marR="0" indent="-280736" algn="l" defTabSz="457200" rtl="0" latinLnBrk="0">
              <a:lnSpc>
                <a:spcPct val="100000"/>
              </a:lnSpc>
              <a:spcBef>
                <a:spcPts val="900"/>
              </a:spcBef>
              <a:spcAft>
                <a:spcPts val="0"/>
              </a:spcAft>
              <a:buClr>
                <a:srgbClr val="FF7500"/>
              </a:buClr>
              <a:buSzPct val="100000"/>
              <a:buFontTx/>
              <a:buChar char="•"/>
              <a:tabLst/>
              <a:defRPr sz="2000" b="0" i="0" u="none" strike="noStrike" cap="none" spc="0" baseline="0">
                <a:ln>
                  <a:noFill/>
                </a:ln>
                <a:solidFill>
                  <a:srgbClr val="000000"/>
                </a:solidFill>
                <a:uFillTx/>
                <a:latin typeface="Verdana"/>
                <a:ea typeface="Verdana"/>
                <a:cs typeface="Verdana"/>
                <a:sym typeface="Verdana"/>
              </a:defRPr>
            </a:lvl4pPr>
            <a:lvl5pPr marL="1804736" marR="0" indent="-280736" algn="l" defTabSz="457200" rtl="0" latinLnBrk="0">
              <a:lnSpc>
                <a:spcPct val="100000"/>
              </a:lnSpc>
              <a:spcBef>
                <a:spcPts val="900"/>
              </a:spcBef>
              <a:spcAft>
                <a:spcPts val="0"/>
              </a:spcAft>
              <a:buClr>
                <a:srgbClr val="FF7500"/>
              </a:buClr>
              <a:buSzPct val="100000"/>
              <a:buFontTx/>
              <a:buChar char="•"/>
              <a:tabLst/>
              <a:defRPr sz="2000" b="0" i="0" u="none" strike="noStrike" cap="none" spc="0" baseline="0">
                <a:ln>
                  <a:noFill/>
                </a:ln>
                <a:solidFill>
                  <a:srgbClr val="000000"/>
                </a:solidFill>
                <a:uFillTx/>
                <a:latin typeface="Verdana"/>
                <a:ea typeface="Verdana"/>
                <a:cs typeface="Verdana"/>
                <a:sym typeface="Verdana"/>
              </a:defRPr>
            </a:lvl5pPr>
            <a:lvl6pPr marL="2641600" marR="0" indent="-355600" algn="l" defTabSz="457200" rtl="0" latinLnBrk="0">
              <a:lnSpc>
                <a:spcPct val="100000"/>
              </a:lnSpc>
              <a:spcBef>
                <a:spcPts val="900"/>
              </a:spcBef>
              <a:spcAft>
                <a:spcPts val="0"/>
              </a:spcAft>
              <a:buClrTx/>
              <a:buSzPct val="100000"/>
              <a:buFontTx/>
              <a:buBlip>
                <a:blip r:embed="rId3"/>
              </a:buBlip>
              <a:tabLst/>
              <a:defRPr sz="2800" b="0" i="0" u="none" strike="noStrike" cap="none" spc="0" baseline="0">
                <a:ln>
                  <a:noFill/>
                </a:ln>
                <a:solidFill>
                  <a:srgbClr val="000000"/>
                </a:solidFill>
                <a:uFillTx/>
                <a:latin typeface="Verdana"/>
                <a:ea typeface="Verdana"/>
                <a:cs typeface="Verdana"/>
                <a:sym typeface="Verdana"/>
              </a:defRPr>
            </a:lvl6pPr>
            <a:lvl7pPr marL="3098800" marR="0" indent="-355600" algn="l" defTabSz="457200" rtl="0" latinLnBrk="0">
              <a:lnSpc>
                <a:spcPct val="100000"/>
              </a:lnSpc>
              <a:spcBef>
                <a:spcPts val="900"/>
              </a:spcBef>
              <a:spcAft>
                <a:spcPts val="0"/>
              </a:spcAft>
              <a:buClrTx/>
              <a:buSzPct val="100000"/>
              <a:buFontTx/>
              <a:buBlip>
                <a:blip r:embed="rId3"/>
              </a:buBlip>
              <a:tabLst/>
              <a:defRPr sz="2800" b="0" i="0" u="none" strike="noStrike" cap="none" spc="0" baseline="0">
                <a:ln>
                  <a:noFill/>
                </a:ln>
                <a:solidFill>
                  <a:srgbClr val="000000"/>
                </a:solidFill>
                <a:uFillTx/>
                <a:latin typeface="Verdana"/>
                <a:ea typeface="Verdana"/>
                <a:cs typeface="Verdana"/>
                <a:sym typeface="Verdana"/>
              </a:defRPr>
            </a:lvl7pPr>
            <a:lvl8pPr marL="3556000" marR="0" indent="-355600" algn="l" defTabSz="457200" rtl="0" latinLnBrk="0">
              <a:lnSpc>
                <a:spcPct val="100000"/>
              </a:lnSpc>
              <a:spcBef>
                <a:spcPts val="900"/>
              </a:spcBef>
              <a:spcAft>
                <a:spcPts val="0"/>
              </a:spcAft>
              <a:buClrTx/>
              <a:buSzPct val="100000"/>
              <a:buFontTx/>
              <a:buBlip>
                <a:blip r:embed="rId3"/>
              </a:buBlip>
              <a:tabLst/>
              <a:defRPr sz="2800" b="0" i="0" u="none" strike="noStrike" cap="none" spc="0" baseline="0">
                <a:ln>
                  <a:noFill/>
                </a:ln>
                <a:solidFill>
                  <a:srgbClr val="000000"/>
                </a:solidFill>
                <a:uFillTx/>
                <a:latin typeface="Verdana"/>
                <a:ea typeface="Verdana"/>
                <a:cs typeface="Verdana"/>
                <a:sym typeface="Verdana"/>
              </a:defRPr>
            </a:lvl8pPr>
            <a:lvl9pPr marL="4013200" marR="0" indent="-355600" algn="l" defTabSz="457200" rtl="0" latinLnBrk="0">
              <a:lnSpc>
                <a:spcPct val="100000"/>
              </a:lnSpc>
              <a:spcBef>
                <a:spcPts val="900"/>
              </a:spcBef>
              <a:spcAft>
                <a:spcPts val="0"/>
              </a:spcAft>
              <a:buClrTx/>
              <a:buSzPct val="100000"/>
              <a:buFontTx/>
              <a:buBlip>
                <a:blip r:embed="rId3"/>
              </a:buBlip>
              <a:tabLst/>
              <a:defRPr sz="2800" b="0" i="0" u="none" strike="noStrike" cap="none" spc="0" baseline="0">
                <a:ln>
                  <a:noFill/>
                </a:ln>
                <a:solidFill>
                  <a:srgbClr val="000000"/>
                </a:solidFill>
                <a:uFillTx/>
                <a:latin typeface="Verdana"/>
                <a:ea typeface="Verdana"/>
                <a:cs typeface="Verdana"/>
                <a:sym typeface="Verdana"/>
              </a:defRPr>
            </a:lvl9pPr>
          </a:lstStyle>
          <a:p>
            <a:pPr marL="381000" lvl="1" indent="0" hangingPunct="1">
              <a:buFontTx/>
              <a:buNone/>
              <a:defRPr sz="1800"/>
            </a:pPr>
            <a:r>
              <a:rPr lang="en-US" sz="1800" dirty="0"/>
              <a:t>“What gets measured gets managed.”</a:t>
            </a:r>
          </a:p>
          <a:p>
            <a:pPr marL="381000" lvl="1" indent="0" hangingPunct="1">
              <a:buFontTx/>
              <a:buNone/>
              <a:defRPr sz="1800"/>
            </a:pPr>
            <a:r>
              <a:rPr lang="en-US" sz="1800" dirty="0"/>
              <a:t>- Pearl Zhu</a:t>
            </a:r>
          </a:p>
        </p:txBody>
      </p:sp>
      <p:sp>
        <p:nvSpPr>
          <p:cNvPr id="9" name="Shape 85">
            <a:extLst>
              <a:ext uri="{FF2B5EF4-FFF2-40B4-BE49-F238E27FC236}">
                <a16:creationId xmlns:a16="http://schemas.microsoft.com/office/drawing/2014/main" id="{F6161322-6311-46CD-8A8D-A85BD5C221BD}"/>
              </a:ext>
            </a:extLst>
          </p:cNvPr>
          <p:cNvSpPr txBox="1">
            <a:spLocks/>
          </p:cNvSpPr>
          <p:nvPr/>
        </p:nvSpPr>
        <p:spPr>
          <a:xfrm>
            <a:off x="1703230" y="3488090"/>
            <a:ext cx="6166280" cy="1394605"/>
          </a:xfrm>
          <a:prstGeom prst="rect">
            <a:avLst/>
          </a:prstGeom>
          <a:ln w="12700">
            <a:miter lim="400000"/>
          </a:ln>
          <a:extLst>
            <a:ext uri="{C572A759-6A51-4108-AA02-DFA0A04FC94B}">
              <ma14:wrappingTextBoxFlag xmlns="" xmlns:ma14="http://schemas.microsoft.com/office/mac/drawingml/2011/main" val="1"/>
            </a:ext>
          </a:extLst>
        </p:spPr>
        <p:txBody>
          <a:bodyPr lIns="45719" rIns="45719">
            <a:noAutofit/>
          </a:bodyPr>
          <a:lstStyle>
            <a:lvl1pPr marL="0" marR="0" indent="0" algn="l" defTabSz="457200" rtl="0" latinLnBrk="0">
              <a:lnSpc>
                <a:spcPct val="100000"/>
              </a:lnSpc>
              <a:spcBef>
                <a:spcPts val="900"/>
              </a:spcBef>
              <a:spcAft>
                <a:spcPts val="0"/>
              </a:spcAft>
              <a:buClrTx/>
              <a:buSzTx/>
              <a:buFontTx/>
              <a:buNone/>
              <a:tabLst/>
              <a:defRPr sz="2800" b="0" i="0" u="none" strike="noStrike" cap="none" spc="0" baseline="0">
                <a:ln>
                  <a:noFill/>
                </a:ln>
                <a:solidFill>
                  <a:srgbClr val="000000"/>
                </a:solidFill>
                <a:uFillTx/>
                <a:latin typeface="Verdana"/>
                <a:ea typeface="Verdana"/>
                <a:cs typeface="Verdana"/>
                <a:sym typeface="Verdana"/>
              </a:defRPr>
            </a:lvl1pPr>
            <a:lvl2pPr marL="661736" marR="0" indent="-280736" algn="l" defTabSz="457200" rtl="0" latinLnBrk="0">
              <a:lnSpc>
                <a:spcPct val="100000"/>
              </a:lnSpc>
              <a:spcBef>
                <a:spcPts val="900"/>
              </a:spcBef>
              <a:spcAft>
                <a:spcPts val="0"/>
              </a:spcAft>
              <a:buClr>
                <a:srgbClr val="FF7500"/>
              </a:buClr>
              <a:buSzPct val="100000"/>
              <a:buFontTx/>
              <a:buChar char="•"/>
              <a:tabLst/>
              <a:defRPr sz="2800" b="0" i="0" u="none" strike="noStrike" cap="none" spc="0" baseline="0">
                <a:ln>
                  <a:noFill/>
                </a:ln>
                <a:solidFill>
                  <a:srgbClr val="000000"/>
                </a:solidFill>
                <a:uFillTx/>
                <a:latin typeface="Verdana"/>
                <a:ea typeface="Verdana"/>
                <a:cs typeface="Verdana"/>
                <a:sym typeface="Verdana"/>
              </a:defRPr>
            </a:lvl2pPr>
            <a:lvl3pPr marL="1042736" marR="0" indent="-280736" algn="l" defTabSz="457200" rtl="0" latinLnBrk="0">
              <a:lnSpc>
                <a:spcPct val="100000"/>
              </a:lnSpc>
              <a:spcBef>
                <a:spcPts val="900"/>
              </a:spcBef>
              <a:spcAft>
                <a:spcPts val="0"/>
              </a:spcAft>
              <a:buClr>
                <a:srgbClr val="FF7500"/>
              </a:buClr>
              <a:buSzPct val="100000"/>
              <a:buFontTx/>
              <a:buChar char="•"/>
              <a:tabLst/>
              <a:defRPr sz="2400" b="0" i="0" u="none" strike="noStrike" cap="none" spc="0" baseline="0">
                <a:ln>
                  <a:noFill/>
                </a:ln>
                <a:solidFill>
                  <a:srgbClr val="000000"/>
                </a:solidFill>
                <a:uFillTx/>
                <a:latin typeface="Verdana"/>
                <a:ea typeface="Verdana"/>
                <a:cs typeface="Verdana"/>
                <a:sym typeface="Verdana"/>
              </a:defRPr>
            </a:lvl3pPr>
            <a:lvl4pPr marL="1423736" marR="0" indent="-280736" algn="l" defTabSz="457200" rtl="0" latinLnBrk="0">
              <a:lnSpc>
                <a:spcPct val="100000"/>
              </a:lnSpc>
              <a:spcBef>
                <a:spcPts val="900"/>
              </a:spcBef>
              <a:spcAft>
                <a:spcPts val="0"/>
              </a:spcAft>
              <a:buClr>
                <a:srgbClr val="FF7500"/>
              </a:buClr>
              <a:buSzPct val="100000"/>
              <a:buFontTx/>
              <a:buChar char="•"/>
              <a:tabLst/>
              <a:defRPr sz="2000" b="0" i="0" u="none" strike="noStrike" cap="none" spc="0" baseline="0">
                <a:ln>
                  <a:noFill/>
                </a:ln>
                <a:solidFill>
                  <a:srgbClr val="000000"/>
                </a:solidFill>
                <a:uFillTx/>
                <a:latin typeface="Verdana"/>
                <a:ea typeface="Verdana"/>
                <a:cs typeface="Verdana"/>
                <a:sym typeface="Verdana"/>
              </a:defRPr>
            </a:lvl4pPr>
            <a:lvl5pPr marL="1804736" marR="0" indent="-280736" algn="l" defTabSz="457200" rtl="0" latinLnBrk="0">
              <a:lnSpc>
                <a:spcPct val="100000"/>
              </a:lnSpc>
              <a:spcBef>
                <a:spcPts val="900"/>
              </a:spcBef>
              <a:spcAft>
                <a:spcPts val="0"/>
              </a:spcAft>
              <a:buClr>
                <a:srgbClr val="FF7500"/>
              </a:buClr>
              <a:buSzPct val="100000"/>
              <a:buFontTx/>
              <a:buChar char="•"/>
              <a:tabLst/>
              <a:defRPr sz="2000" b="0" i="0" u="none" strike="noStrike" cap="none" spc="0" baseline="0">
                <a:ln>
                  <a:noFill/>
                </a:ln>
                <a:solidFill>
                  <a:srgbClr val="000000"/>
                </a:solidFill>
                <a:uFillTx/>
                <a:latin typeface="Verdana"/>
                <a:ea typeface="Verdana"/>
                <a:cs typeface="Verdana"/>
                <a:sym typeface="Verdana"/>
              </a:defRPr>
            </a:lvl5pPr>
            <a:lvl6pPr marL="2641600" marR="0" indent="-355600" algn="l" defTabSz="457200" rtl="0" latinLnBrk="0">
              <a:lnSpc>
                <a:spcPct val="100000"/>
              </a:lnSpc>
              <a:spcBef>
                <a:spcPts val="900"/>
              </a:spcBef>
              <a:spcAft>
                <a:spcPts val="0"/>
              </a:spcAft>
              <a:buClrTx/>
              <a:buSzPct val="100000"/>
              <a:buFontTx/>
              <a:buBlip>
                <a:blip r:embed="rId3"/>
              </a:buBlip>
              <a:tabLst/>
              <a:defRPr sz="2800" b="0" i="0" u="none" strike="noStrike" cap="none" spc="0" baseline="0">
                <a:ln>
                  <a:noFill/>
                </a:ln>
                <a:solidFill>
                  <a:srgbClr val="000000"/>
                </a:solidFill>
                <a:uFillTx/>
                <a:latin typeface="Verdana"/>
                <a:ea typeface="Verdana"/>
                <a:cs typeface="Verdana"/>
                <a:sym typeface="Verdana"/>
              </a:defRPr>
            </a:lvl6pPr>
            <a:lvl7pPr marL="3098800" marR="0" indent="-355600" algn="l" defTabSz="457200" rtl="0" latinLnBrk="0">
              <a:lnSpc>
                <a:spcPct val="100000"/>
              </a:lnSpc>
              <a:spcBef>
                <a:spcPts val="900"/>
              </a:spcBef>
              <a:spcAft>
                <a:spcPts val="0"/>
              </a:spcAft>
              <a:buClrTx/>
              <a:buSzPct val="100000"/>
              <a:buFontTx/>
              <a:buBlip>
                <a:blip r:embed="rId3"/>
              </a:buBlip>
              <a:tabLst/>
              <a:defRPr sz="2800" b="0" i="0" u="none" strike="noStrike" cap="none" spc="0" baseline="0">
                <a:ln>
                  <a:noFill/>
                </a:ln>
                <a:solidFill>
                  <a:srgbClr val="000000"/>
                </a:solidFill>
                <a:uFillTx/>
                <a:latin typeface="Verdana"/>
                <a:ea typeface="Verdana"/>
                <a:cs typeface="Verdana"/>
                <a:sym typeface="Verdana"/>
              </a:defRPr>
            </a:lvl7pPr>
            <a:lvl8pPr marL="3556000" marR="0" indent="-355600" algn="l" defTabSz="457200" rtl="0" latinLnBrk="0">
              <a:lnSpc>
                <a:spcPct val="100000"/>
              </a:lnSpc>
              <a:spcBef>
                <a:spcPts val="900"/>
              </a:spcBef>
              <a:spcAft>
                <a:spcPts val="0"/>
              </a:spcAft>
              <a:buClrTx/>
              <a:buSzPct val="100000"/>
              <a:buFontTx/>
              <a:buBlip>
                <a:blip r:embed="rId3"/>
              </a:buBlip>
              <a:tabLst/>
              <a:defRPr sz="2800" b="0" i="0" u="none" strike="noStrike" cap="none" spc="0" baseline="0">
                <a:ln>
                  <a:noFill/>
                </a:ln>
                <a:solidFill>
                  <a:srgbClr val="000000"/>
                </a:solidFill>
                <a:uFillTx/>
                <a:latin typeface="Verdana"/>
                <a:ea typeface="Verdana"/>
                <a:cs typeface="Verdana"/>
                <a:sym typeface="Verdana"/>
              </a:defRPr>
            </a:lvl8pPr>
            <a:lvl9pPr marL="4013200" marR="0" indent="-355600" algn="l" defTabSz="457200" rtl="0" latinLnBrk="0">
              <a:lnSpc>
                <a:spcPct val="100000"/>
              </a:lnSpc>
              <a:spcBef>
                <a:spcPts val="900"/>
              </a:spcBef>
              <a:spcAft>
                <a:spcPts val="0"/>
              </a:spcAft>
              <a:buClrTx/>
              <a:buSzPct val="100000"/>
              <a:buFontTx/>
              <a:buBlip>
                <a:blip r:embed="rId3"/>
              </a:buBlip>
              <a:tabLst/>
              <a:defRPr sz="2800" b="0" i="0" u="none" strike="noStrike" cap="none" spc="0" baseline="0">
                <a:ln>
                  <a:noFill/>
                </a:ln>
                <a:solidFill>
                  <a:srgbClr val="000000"/>
                </a:solidFill>
                <a:uFillTx/>
                <a:latin typeface="Verdana"/>
                <a:ea typeface="Verdana"/>
                <a:cs typeface="Verdana"/>
                <a:sym typeface="Verdana"/>
              </a:defRPr>
            </a:lvl9pPr>
          </a:lstStyle>
          <a:p>
            <a:pPr marL="381000" lvl="1" indent="0" hangingPunct="1">
              <a:buFontTx/>
              <a:buNone/>
              <a:defRPr sz="1800"/>
            </a:pPr>
            <a:r>
              <a:rPr lang="en-US" sz="1800" dirty="0"/>
              <a:t>“If you don’t collect any metrics, you’re flying blind. If you collect and focus on too many, they may be obstructing your field of view.”</a:t>
            </a:r>
          </a:p>
          <a:p>
            <a:pPr marL="381000" lvl="1" indent="0" hangingPunct="1">
              <a:buFontTx/>
              <a:buNone/>
              <a:defRPr sz="1800"/>
            </a:pPr>
            <a:r>
              <a:rPr lang="en-US" sz="1800" dirty="0"/>
              <a:t>- Scott M. </a:t>
            </a:r>
            <a:r>
              <a:rPr lang="en-US" sz="1800" dirty="0" err="1"/>
              <a:t>Graffius</a:t>
            </a:r>
            <a:endParaRPr lang="en-US" sz="1800" dirty="0"/>
          </a:p>
        </p:txBody>
      </p:sp>
      <p:sp>
        <p:nvSpPr>
          <p:cNvPr id="10" name="Shape 85">
            <a:extLst>
              <a:ext uri="{FF2B5EF4-FFF2-40B4-BE49-F238E27FC236}">
                <a16:creationId xmlns:a16="http://schemas.microsoft.com/office/drawing/2014/main" id="{437F9E7D-5925-4653-9134-A380D4C1BCD1}"/>
              </a:ext>
            </a:extLst>
          </p:cNvPr>
          <p:cNvSpPr txBox="1">
            <a:spLocks/>
          </p:cNvSpPr>
          <p:nvPr/>
        </p:nvSpPr>
        <p:spPr>
          <a:xfrm>
            <a:off x="4488088" y="5027245"/>
            <a:ext cx="6063767" cy="1361785"/>
          </a:xfrm>
          <a:prstGeom prst="rect">
            <a:avLst/>
          </a:prstGeom>
          <a:ln w="12700">
            <a:miter lim="400000"/>
          </a:ln>
          <a:extLst>
            <a:ext uri="{C572A759-6A51-4108-AA02-DFA0A04FC94B}">
              <ma14:wrappingTextBoxFlag xmlns="" xmlns:ma14="http://schemas.microsoft.com/office/mac/drawingml/2011/main" val="1"/>
            </a:ext>
          </a:extLst>
        </p:spPr>
        <p:txBody>
          <a:bodyPr lIns="45719" rIns="45719">
            <a:noAutofit/>
          </a:bodyPr>
          <a:lstStyle>
            <a:lvl1pPr marL="0" marR="0" indent="0" algn="l" defTabSz="457200" rtl="0" latinLnBrk="0">
              <a:lnSpc>
                <a:spcPct val="100000"/>
              </a:lnSpc>
              <a:spcBef>
                <a:spcPts val="900"/>
              </a:spcBef>
              <a:spcAft>
                <a:spcPts val="0"/>
              </a:spcAft>
              <a:buClrTx/>
              <a:buSzTx/>
              <a:buFontTx/>
              <a:buNone/>
              <a:tabLst/>
              <a:defRPr sz="2800" b="0" i="0" u="none" strike="noStrike" cap="none" spc="0" baseline="0">
                <a:ln>
                  <a:noFill/>
                </a:ln>
                <a:solidFill>
                  <a:srgbClr val="000000"/>
                </a:solidFill>
                <a:uFillTx/>
                <a:latin typeface="Verdana"/>
                <a:ea typeface="Verdana"/>
                <a:cs typeface="Verdana"/>
                <a:sym typeface="Verdana"/>
              </a:defRPr>
            </a:lvl1pPr>
            <a:lvl2pPr marL="661736" marR="0" indent="-280736" algn="l" defTabSz="457200" rtl="0" latinLnBrk="0">
              <a:lnSpc>
                <a:spcPct val="100000"/>
              </a:lnSpc>
              <a:spcBef>
                <a:spcPts val="900"/>
              </a:spcBef>
              <a:spcAft>
                <a:spcPts val="0"/>
              </a:spcAft>
              <a:buClr>
                <a:srgbClr val="FF7500"/>
              </a:buClr>
              <a:buSzPct val="100000"/>
              <a:buFontTx/>
              <a:buChar char="•"/>
              <a:tabLst/>
              <a:defRPr sz="2800" b="0" i="0" u="none" strike="noStrike" cap="none" spc="0" baseline="0">
                <a:ln>
                  <a:noFill/>
                </a:ln>
                <a:solidFill>
                  <a:srgbClr val="000000"/>
                </a:solidFill>
                <a:uFillTx/>
                <a:latin typeface="Verdana"/>
                <a:ea typeface="Verdana"/>
                <a:cs typeface="Verdana"/>
                <a:sym typeface="Verdana"/>
              </a:defRPr>
            </a:lvl2pPr>
            <a:lvl3pPr marL="1042736" marR="0" indent="-280736" algn="l" defTabSz="457200" rtl="0" latinLnBrk="0">
              <a:lnSpc>
                <a:spcPct val="100000"/>
              </a:lnSpc>
              <a:spcBef>
                <a:spcPts val="900"/>
              </a:spcBef>
              <a:spcAft>
                <a:spcPts val="0"/>
              </a:spcAft>
              <a:buClr>
                <a:srgbClr val="FF7500"/>
              </a:buClr>
              <a:buSzPct val="100000"/>
              <a:buFontTx/>
              <a:buChar char="•"/>
              <a:tabLst/>
              <a:defRPr sz="2400" b="0" i="0" u="none" strike="noStrike" cap="none" spc="0" baseline="0">
                <a:ln>
                  <a:noFill/>
                </a:ln>
                <a:solidFill>
                  <a:srgbClr val="000000"/>
                </a:solidFill>
                <a:uFillTx/>
                <a:latin typeface="Verdana"/>
                <a:ea typeface="Verdana"/>
                <a:cs typeface="Verdana"/>
                <a:sym typeface="Verdana"/>
              </a:defRPr>
            </a:lvl3pPr>
            <a:lvl4pPr marL="1423736" marR="0" indent="-280736" algn="l" defTabSz="457200" rtl="0" latinLnBrk="0">
              <a:lnSpc>
                <a:spcPct val="100000"/>
              </a:lnSpc>
              <a:spcBef>
                <a:spcPts val="900"/>
              </a:spcBef>
              <a:spcAft>
                <a:spcPts val="0"/>
              </a:spcAft>
              <a:buClr>
                <a:srgbClr val="FF7500"/>
              </a:buClr>
              <a:buSzPct val="100000"/>
              <a:buFontTx/>
              <a:buChar char="•"/>
              <a:tabLst/>
              <a:defRPr sz="2000" b="0" i="0" u="none" strike="noStrike" cap="none" spc="0" baseline="0">
                <a:ln>
                  <a:noFill/>
                </a:ln>
                <a:solidFill>
                  <a:srgbClr val="000000"/>
                </a:solidFill>
                <a:uFillTx/>
                <a:latin typeface="Verdana"/>
                <a:ea typeface="Verdana"/>
                <a:cs typeface="Verdana"/>
                <a:sym typeface="Verdana"/>
              </a:defRPr>
            </a:lvl4pPr>
            <a:lvl5pPr marL="1804736" marR="0" indent="-280736" algn="l" defTabSz="457200" rtl="0" latinLnBrk="0">
              <a:lnSpc>
                <a:spcPct val="100000"/>
              </a:lnSpc>
              <a:spcBef>
                <a:spcPts val="900"/>
              </a:spcBef>
              <a:spcAft>
                <a:spcPts val="0"/>
              </a:spcAft>
              <a:buClr>
                <a:srgbClr val="FF7500"/>
              </a:buClr>
              <a:buSzPct val="100000"/>
              <a:buFontTx/>
              <a:buChar char="•"/>
              <a:tabLst/>
              <a:defRPr sz="2000" b="0" i="0" u="none" strike="noStrike" cap="none" spc="0" baseline="0">
                <a:ln>
                  <a:noFill/>
                </a:ln>
                <a:solidFill>
                  <a:srgbClr val="000000"/>
                </a:solidFill>
                <a:uFillTx/>
                <a:latin typeface="Verdana"/>
                <a:ea typeface="Verdana"/>
                <a:cs typeface="Verdana"/>
                <a:sym typeface="Verdana"/>
              </a:defRPr>
            </a:lvl5pPr>
            <a:lvl6pPr marL="2641600" marR="0" indent="-355600" algn="l" defTabSz="457200" rtl="0" latinLnBrk="0">
              <a:lnSpc>
                <a:spcPct val="100000"/>
              </a:lnSpc>
              <a:spcBef>
                <a:spcPts val="900"/>
              </a:spcBef>
              <a:spcAft>
                <a:spcPts val="0"/>
              </a:spcAft>
              <a:buClrTx/>
              <a:buSzPct val="100000"/>
              <a:buFontTx/>
              <a:buBlip>
                <a:blip r:embed="rId3"/>
              </a:buBlip>
              <a:tabLst/>
              <a:defRPr sz="2800" b="0" i="0" u="none" strike="noStrike" cap="none" spc="0" baseline="0">
                <a:ln>
                  <a:noFill/>
                </a:ln>
                <a:solidFill>
                  <a:srgbClr val="000000"/>
                </a:solidFill>
                <a:uFillTx/>
                <a:latin typeface="Verdana"/>
                <a:ea typeface="Verdana"/>
                <a:cs typeface="Verdana"/>
                <a:sym typeface="Verdana"/>
              </a:defRPr>
            </a:lvl6pPr>
            <a:lvl7pPr marL="3098800" marR="0" indent="-355600" algn="l" defTabSz="457200" rtl="0" latinLnBrk="0">
              <a:lnSpc>
                <a:spcPct val="100000"/>
              </a:lnSpc>
              <a:spcBef>
                <a:spcPts val="900"/>
              </a:spcBef>
              <a:spcAft>
                <a:spcPts val="0"/>
              </a:spcAft>
              <a:buClrTx/>
              <a:buSzPct val="100000"/>
              <a:buFontTx/>
              <a:buBlip>
                <a:blip r:embed="rId3"/>
              </a:buBlip>
              <a:tabLst/>
              <a:defRPr sz="2800" b="0" i="0" u="none" strike="noStrike" cap="none" spc="0" baseline="0">
                <a:ln>
                  <a:noFill/>
                </a:ln>
                <a:solidFill>
                  <a:srgbClr val="000000"/>
                </a:solidFill>
                <a:uFillTx/>
                <a:latin typeface="Verdana"/>
                <a:ea typeface="Verdana"/>
                <a:cs typeface="Verdana"/>
                <a:sym typeface="Verdana"/>
              </a:defRPr>
            </a:lvl7pPr>
            <a:lvl8pPr marL="3556000" marR="0" indent="-355600" algn="l" defTabSz="457200" rtl="0" latinLnBrk="0">
              <a:lnSpc>
                <a:spcPct val="100000"/>
              </a:lnSpc>
              <a:spcBef>
                <a:spcPts val="900"/>
              </a:spcBef>
              <a:spcAft>
                <a:spcPts val="0"/>
              </a:spcAft>
              <a:buClrTx/>
              <a:buSzPct val="100000"/>
              <a:buFontTx/>
              <a:buBlip>
                <a:blip r:embed="rId3"/>
              </a:buBlip>
              <a:tabLst/>
              <a:defRPr sz="2800" b="0" i="0" u="none" strike="noStrike" cap="none" spc="0" baseline="0">
                <a:ln>
                  <a:noFill/>
                </a:ln>
                <a:solidFill>
                  <a:srgbClr val="000000"/>
                </a:solidFill>
                <a:uFillTx/>
                <a:latin typeface="Verdana"/>
                <a:ea typeface="Verdana"/>
                <a:cs typeface="Verdana"/>
                <a:sym typeface="Verdana"/>
              </a:defRPr>
            </a:lvl8pPr>
            <a:lvl9pPr marL="4013200" marR="0" indent="-355600" algn="l" defTabSz="457200" rtl="0" latinLnBrk="0">
              <a:lnSpc>
                <a:spcPct val="100000"/>
              </a:lnSpc>
              <a:spcBef>
                <a:spcPts val="900"/>
              </a:spcBef>
              <a:spcAft>
                <a:spcPts val="0"/>
              </a:spcAft>
              <a:buClrTx/>
              <a:buSzPct val="100000"/>
              <a:buFontTx/>
              <a:buBlip>
                <a:blip r:embed="rId3"/>
              </a:buBlip>
              <a:tabLst/>
              <a:defRPr sz="2800" b="0" i="0" u="none" strike="noStrike" cap="none" spc="0" baseline="0">
                <a:ln>
                  <a:noFill/>
                </a:ln>
                <a:solidFill>
                  <a:srgbClr val="000000"/>
                </a:solidFill>
                <a:uFillTx/>
                <a:latin typeface="Verdana"/>
                <a:ea typeface="Verdana"/>
                <a:cs typeface="Verdana"/>
                <a:sym typeface="Verdana"/>
              </a:defRPr>
            </a:lvl9pPr>
          </a:lstStyle>
          <a:p>
            <a:pPr marL="381000" lvl="1" indent="0" hangingPunct="1">
              <a:buFontTx/>
              <a:buNone/>
              <a:defRPr sz="1800"/>
            </a:pPr>
            <a:r>
              <a:rPr lang="en-US" sz="1800" dirty="0"/>
              <a:t>“What science has failed to notice is that the measurement has become more real than the thing being measured.”</a:t>
            </a:r>
          </a:p>
          <a:p>
            <a:pPr marL="381000" lvl="1" indent="0" hangingPunct="1">
              <a:buFontTx/>
              <a:buNone/>
              <a:defRPr sz="1800"/>
            </a:pPr>
            <a:r>
              <a:rPr lang="en-US" sz="1800" dirty="0"/>
              <a:t>- R.A. Delmonico</a:t>
            </a:r>
          </a:p>
        </p:txBody>
      </p:sp>
    </p:spTree>
    <p:extLst>
      <p:ext uri="{BB962C8B-B14F-4D97-AF65-F5344CB8AC3E}">
        <p14:creationId xmlns:p14="http://schemas.microsoft.com/office/powerpoint/2010/main" val="1613110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Metrics, Measurement &amp; Assessment</a:t>
            </a:r>
            <a:endParaRPr b="1"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16</a:t>
            </a:fld>
            <a:endParaRPr/>
          </a:p>
        </p:txBody>
      </p:sp>
      <p:sp>
        <p:nvSpPr>
          <p:cNvPr id="11" name="Shape 85">
            <a:extLst>
              <a:ext uri="{FF2B5EF4-FFF2-40B4-BE49-F238E27FC236}">
                <a16:creationId xmlns:a16="http://schemas.microsoft.com/office/drawing/2014/main" id="{434DA561-30B2-4A4E-86E2-3F5333458F31}"/>
              </a:ext>
            </a:extLst>
          </p:cNvPr>
          <p:cNvSpPr>
            <a:spLocks noGrp="1"/>
          </p:cNvSpPr>
          <p:nvPr>
            <p:ph type="body" sz="half" idx="1"/>
          </p:nvPr>
        </p:nvSpPr>
        <p:spPr>
          <a:xfrm>
            <a:off x="1724012" y="1301187"/>
            <a:ext cx="5465670" cy="1222118"/>
          </a:xfrm>
          <a:prstGeom prst="rect">
            <a:avLst/>
          </a:prstGeom>
        </p:spPr>
        <p:txBody>
          <a:bodyPr/>
          <a:lstStyle/>
          <a:p>
            <a:pPr marL="381000" lvl="1" indent="0">
              <a:buNone/>
              <a:defRPr sz="1800"/>
            </a:pPr>
            <a:r>
              <a:rPr lang="en-US" sz="1800" dirty="0"/>
              <a:t>“That which cannot be measured cannot be proven.”</a:t>
            </a:r>
          </a:p>
          <a:p>
            <a:pPr marL="381000" lvl="1" indent="0">
              <a:buNone/>
              <a:defRPr sz="1800"/>
            </a:pPr>
            <a:r>
              <a:rPr lang="en-US" sz="1800" dirty="0"/>
              <a:t>- Anthony W. Richardson</a:t>
            </a:r>
          </a:p>
        </p:txBody>
      </p:sp>
      <p:sp>
        <p:nvSpPr>
          <p:cNvPr id="12" name="Shape 85">
            <a:extLst>
              <a:ext uri="{FF2B5EF4-FFF2-40B4-BE49-F238E27FC236}">
                <a16:creationId xmlns:a16="http://schemas.microsoft.com/office/drawing/2014/main" id="{42620F8D-2CC2-451F-97F1-397346D452F7}"/>
              </a:ext>
            </a:extLst>
          </p:cNvPr>
          <p:cNvSpPr txBox="1">
            <a:spLocks/>
          </p:cNvSpPr>
          <p:nvPr/>
        </p:nvSpPr>
        <p:spPr>
          <a:xfrm>
            <a:off x="3047496" y="2791476"/>
            <a:ext cx="6166280" cy="1110862"/>
          </a:xfrm>
          <a:prstGeom prst="rect">
            <a:avLst/>
          </a:prstGeom>
          <a:ln w="12700">
            <a:miter lim="400000"/>
          </a:ln>
          <a:extLst>
            <a:ext uri="{C572A759-6A51-4108-AA02-DFA0A04FC94B}">
              <ma14:wrappingTextBoxFlag xmlns="" xmlns:ma14="http://schemas.microsoft.com/office/mac/drawingml/2011/main" val="1"/>
            </a:ext>
          </a:extLst>
        </p:spPr>
        <p:txBody>
          <a:bodyPr lIns="45719" rIns="45719">
            <a:noAutofit/>
          </a:bodyPr>
          <a:lstStyle>
            <a:lvl1pPr marL="0" marR="0" indent="0" algn="l" defTabSz="457200" rtl="0" latinLnBrk="0">
              <a:lnSpc>
                <a:spcPct val="100000"/>
              </a:lnSpc>
              <a:spcBef>
                <a:spcPts val="900"/>
              </a:spcBef>
              <a:spcAft>
                <a:spcPts val="0"/>
              </a:spcAft>
              <a:buClrTx/>
              <a:buSzTx/>
              <a:buFontTx/>
              <a:buNone/>
              <a:tabLst/>
              <a:defRPr sz="2800" b="0" i="0" u="none" strike="noStrike" cap="none" spc="0" baseline="0">
                <a:ln>
                  <a:noFill/>
                </a:ln>
                <a:solidFill>
                  <a:srgbClr val="000000"/>
                </a:solidFill>
                <a:uFillTx/>
                <a:latin typeface="Verdana"/>
                <a:ea typeface="Verdana"/>
                <a:cs typeface="Verdana"/>
                <a:sym typeface="Verdana"/>
              </a:defRPr>
            </a:lvl1pPr>
            <a:lvl2pPr marL="661736" marR="0" indent="-280736" algn="l" defTabSz="457200" rtl="0" latinLnBrk="0">
              <a:lnSpc>
                <a:spcPct val="100000"/>
              </a:lnSpc>
              <a:spcBef>
                <a:spcPts val="900"/>
              </a:spcBef>
              <a:spcAft>
                <a:spcPts val="0"/>
              </a:spcAft>
              <a:buClr>
                <a:srgbClr val="FF7500"/>
              </a:buClr>
              <a:buSzPct val="100000"/>
              <a:buFontTx/>
              <a:buChar char="•"/>
              <a:tabLst/>
              <a:defRPr sz="2800" b="0" i="0" u="none" strike="noStrike" cap="none" spc="0" baseline="0">
                <a:ln>
                  <a:noFill/>
                </a:ln>
                <a:solidFill>
                  <a:srgbClr val="000000"/>
                </a:solidFill>
                <a:uFillTx/>
                <a:latin typeface="Verdana"/>
                <a:ea typeface="Verdana"/>
                <a:cs typeface="Verdana"/>
                <a:sym typeface="Verdana"/>
              </a:defRPr>
            </a:lvl2pPr>
            <a:lvl3pPr marL="1042736" marR="0" indent="-280736" algn="l" defTabSz="457200" rtl="0" latinLnBrk="0">
              <a:lnSpc>
                <a:spcPct val="100000"/>
              </a:lnSpc>
              <a:spcBef>
                <a:spcPts val="900"/>
              </a:spcBef>
              <a:spcAft>
                <a:spcPts val="0"/>
              </a:spcAft>
              <a:buClr>
                <a:srgbClr val="FF7500"/>
              </a:buClr>
              <a:buSzPct val="100000"/>
              <a:buFontTx/>
              <a:buChar char="•"/>
              <a:tabLst/>
              <a:defRPr sz="2400" b="0" i="0" u="none" strike="noStrike" cap="none" spc="0" baseline="0">
                <a:ln>
                  <a:noFill/>
                </a:ln>
                <a:solidFill>
                  <a:srgbClr val="000000"/>
                </a:solidFill>
                <a:uFillTx/>
                <a:latin typeface="Verdana"/>
                <a:ea typeface="Verdana"/>
                <a:cs typeface="Verdana"/>
                <a:sym typeface="Verdana"/>
              </a:defRPr>
            </a:lvl3pPr>
            <a:lvl4pPr marL="1423736" marR="0" indent="-280736" algn="l" defTabSz="457200" rtl="0" latinLnBrk="0">
              <a:lnSpc>
                <a:spcPct val="100000"/>
              </a:lnSpc>
              <a:spcBef>
                <a:spcPts val="900"/>
              </a:spcBef>
              <a:spcAft>
                <a:spcPts val="0"/>
              </a:spcAft>
              <a:buClr>
                <a:srgbClr val="FF7500"/>
              </a:buClr>
              <a:buSzPct val="100000"/>
              <a:buFontTx/>
              <a:buChar char="•"/>
              <a:tabLst/>
              <a:defRPr sz="2000" b="0" i="0" u="none" strike="noStrike" cap="none" spc="0" baseline="0">
                <a:ln>
                  <a:noFill/>
                </a:ln>
                <a:solidFill>
                  <a:srgbClr val="000000"/>
                </a:solidFill>
                <a:uFillTx/>
                <a:latin typeface="Verdana"/>
                <a:ea typeface="Verdana"/>
                <a:cs typeface="Verdana"/>
                <a:sym typeface="Verdana"/>
              </a:defRPr>
            </a:lvl4pPr>
            <a:lvl5pPr marL="1804736" marR="0" indent="-280736" algn="l" defTabSz="457200" rtl="0" latinLnBrk="0">
              <a:lnSpc>
                <a:spcPct val="100000"/>
              </a:lnSpc>
              <a:spcBef>
                <a:spcPts val="900"/>
              </a:spcBef>
              <a:spcAft>
                <a:spcPts val="0"/>
              </a:spcAft>
              <a:buClr>
                <a:srgbClr val="FF7500"/>
              </a:buClr>
              <a:buSzPct val="100000"/>
              <a:buFontTx/>
              <a:buChar char="•"/>
              <a:tabLst/>
              <a:defRPr sz="2000" b="0" i="0" u="none" strike="noStrike" cap="none" spc="0" baseline="0">
                <a:ln>
                  <a:noFill/>
                </a:ln>
                <a:solidFill>
                  <a:srgbClr val="000000"/>
                </a:solidFill>
                <a:uFillTx/>
                <a:latin typeface="Verdana"/>
                <a:ea typeface="Verdana"/>
                <a:cs typeface="Verdana"/>
                <a:sym typeface="Verdana"/>
              </a:defRPr>
            </a:lvl5pPr>
            <a:lvl6pPr marL="2641600" marR="0" indent="-355600" algn="l" defTabSz="457200" rtl="0" latinLnBrk="0">
              <a:lnSpc>
                <a:spcPct val="100000"/>
              </a:lnSpc>
              <a:spcBef>
                <a:spcPts val="900"/>
              </a:spcBef>
              <a:spcAft>
                <a:spcPts val="0"/>
              </a:spcAft>
              <a:buClrTx/>
              <a:buSzPct val="100000"/>
              <a:buFontTx/>
              <a:buBlip>
                <a:blip r:embed="rId3"/>
              </a:buBlip>
              <a:tabLst/>
              <a:defRPr sz="2800" b="0" i="0" u="none" strike="noStrike" cap="none" spc="0" baseline="0">
                <a:ln>
                  <a:noFill/>
                </a:ln>
                <a:solidFill>
                  <a:srgbClr val="000000"/>
                </a:solidFill>
                <a:uFillTx/>
                <a:latin typeface="Verdana"/>
                <a:ea typeface="Verdana"/>
                <a:cs typeface="Verdana"/>
                <a:sym typeface="Verdana"/>
              </a:defRPr>
            </a:lvl6pPr>
            <a:lvl7pPr marL="3098800" marR="0" indent="-355600" algn="l" defTabSz="457200" rtl="0" latinLnBrk="0">
              <a:lnSpc>
                <a:spcPct val="100000"/>
              </a:lnSpc>
              <a:spcBef>
                <a:spcPts val="900"/>
              </a:spcBef>
              <a:spcAft>
                <a:spcPts val="0"/>
              </a:spcAft>
              <a:buClrTx/>
              <a:buSzPct val="100000"/>
              <a:buFontTx/>
              <a:buBlip>
                <a:blip r:embed="rId3"/>
              </a:buBlip>
              <a:tabLst/>
              <a:defRPr sz="2800" b="0" i="0" u="none" strike="noStrike" cap="none" spc="0" baseline="0">
                <a:ln>
                  <a:noFill/>
                </a:ln>
                <a:solidFill>
                  <a:srgbClr val="000000"/>
                </a:solidFill>
                <a:uFillTx/>
                <a:latin typeface="Verdana"/>
                <a:ea typeface="Verdana"/>
                <a:cs typeface="Verdana"/>
                <a:sym typeface="Verdana"/>
              </a:defRPr>
            </a:lvl7pPr>
            <a:lvl8pPr marL="3556000" marR="0" indent="-355600" algn="l" defTabSz="457200" rtl="0" latinLnBrk="0">
              <a:lnSpc>
                <a:spcPct val="100000"/>
              </a:lnSpc>
              <a:spcBef>
                <a:spcPts val="900"/>
              </a:spcBef>
              <a:spcAft>
                <a:spcPts val="0"/>
              </a:spcAft>
              <a:buClrTx/>
              <a:buSzPct val="100000"/>
              <a:buFontTx/>
              <a:buBlip>
                <a:blip r:embed="rId3"/>
              </a:buBlip>
              <a:tabLst/>
              <a:defRPr sz="2800" b="0" i="0" u="none" strike="noStrike" cap="none" spc="0" baseline="0">
                <a:ln>
                  <a:noFill/>
                </a:ln>
                <a:solidFill>
                  <a:srgbClr val="000000"/>
                </a:solidFill>
                <a:uFillTx/>
                <a:latin typeface="Verdana"/>
                <a:ea typeface="Verdana"/>
                <a:cs typeface="Verdana"/>
                <a:sym typeface="Verdana"/>
              </a:defRPr>
            </a:lvl8pPr>
            <a:lvl9pPr marL="4013200" marR="0" indent="-355600" algn="l" defTabSz="457200" rtl="0" latinLnBrk="0">
              <a:lnSpc>
                <a:spcPct val="100000"/>
              </a:lnSpc>
              <a:spcBef>
                <a:spcPts val="900"/>
              </a:spcBef>
              <a:spcAft>
                <a:spcPts val="0"/>
              </a:spcAft>
              <a:buClrTx/>
              <a:buSzPct val="100000"/>
              <a:buFontTx/>
              <a:buBlip>
                <a:blip r:embed="rId3"/>
              </a:buBlip>
              <a:tabLst/>
              <a:defRPr sz="2800" b="0" i="0" u="none" strike="noStrike" cap="none" spc="0" baseline="0">
                <a:ln>
                  <a:noFill/>
                </a:ln>
                <a:solidFill>
                  <a:srgbClr val="000000"/>
                </a:solidFill>
                <a:uFillTx/>
                <a:latin typeface="Verdana"/>
                <a:ea typeface="Verdana"/>
                <a:cs typeface="Verdana"/>
                <a:sym typeface="Verdana"/>
              </a:defRPr>
            </a:lvl9pPr>
          </a:lstStyle>
          <a:p>
            <a:pPr marL="381000" lvl="1" indent="0" hangingPunct="1">
              <a:buFontTx/>
              <a:buNone/>
              <a:defRPr sz="1800"/>
            </a:pPr>
            <a:r>
              <a:rPr lang="en-US" sz="1800" dirty="0"/>
              <a:t>“All conflict in the world is essentially about our differences in measurement.”</a:t>
            </a:r>
          </a:p>
          <a:p>
            <a:pPr marL="381000" lvl="1" indent="0" hangingPunct="1">
              <a:buFontTx/>
              <a:buNone/>
              <a:defRPr sz="1800"/>
            </a:pPr>
            <a:r>
              <a:rPr lang="en-US" sz="1800" dirty="0"/>
              <a:t>- Joseph Rain</a:t>
            </a:r>
          </a:p>
        </p:txBody>
      </p:sp>
      <p:sp>
        <p:nvSpPr>
          <p:cNvPr id="13" name="Shape 85">
            <a:extLst>
              <a:ext uri="{FF2B5EF4-FFF2-40B4-BE49-F238E27FC236}">
                <a16:creationId xmlns:a16="http://schemas.microsoft.com/office/drawing/2014/main" id="{3F100504-9A7F-4951-AAC1-D5C3527D5B3A}"/>
              </a:ext>
            </a:extLst>
          </p:cNvPr>
          <p:cNvSpPr txBox="1">
            <a:spLocks/>
          </p:cNvSpPr>
          <p:nvPr/>
        </p:nvSpPr>
        <p:spPr>
          <a:xfrm>
            <a:off x="4456847" y="4368153"/>
            <a:ext cx="5971752" cy="2165847"/>
          </a:xfrm>
          <a:prstGeom prst="rect">
            <a:avLst/>
          </a:prstGeom>
          <a:ln w="12700">
            <a:miter lim="400000"/>
          </a:ln>
          <a:extLst>
            <a:ext uri="{C572A759-6A51-4108-AA02-DFA0A04FC94B}">
              <ma14:wrappingTextBoxFlag xmlns="" xmlns:ma14="http://schemas.microsoft.com/office/mac/drawingml/2011/main" val="1"/>
            </a:ext>
          </a:extLst>
        </p:spPr>
        <p:txBody>
          <a:bodyPr lIns="45719" rIns="45719">
            <a:noAutofit/>
          </a:bodyPr>
          <a:lstStyle>
            <a:lvl1pPr marL="0" marR="0" indent="0" algn="l" defTabSz="457200" rtl="0" latinLnBrk="0">
              <a:lnSpc>
                <a:spcPct val="100000"/>
              </a:lnSpc>
              <a:spcBef>
                <a:spcPts val="900"/>
              </a:spcBef>
              <a:spcAft>
                <a:spcPts val="0"/>
              </a:spcAft>
              <a:buClrTx/>
              <a:buSzTx/>
              <a:buFontTx/>
              <a:buNone/>
              <a:tabLst/>
              <a:defRPr sz="2800" b="0" i="0" u="none" strike="noStrike" cap="none" spc="0" baseline="0">
                <a:ln>
                  <a:noFill/>
                </a:ln>
                <a:solidFill>
                  <a:srgbClr val="000000"/>
                </a:solidFill>
                <a:uFillTx/>
                <a:latin typeface="Verdana"/>
                <a:ea typeface="Verdana"/>
                <a:cs typeface="Verdana"/>
                <a:sym typeface="Verdana"/>
              </a:defRPr>
            </a:lvl1pPr>
            <a:lvl2pPr marL="661736" marR="0" indent="-280736" algn="l" defTabSz="457200" rtl="0" latinLnBrk="0">
              <a:lnSpc>
                <a:spcPct val="100000"/>
              </a:lnSpc>
              <a:spcBef>
                <a:spcPts val="900"/>
              </a:spcBef>
              <a:spcAft>
                <a:spcPts val="0"/>
              </a:spcAft>
              <a:buClr>
                <a:srgbClr val="FF7500"/>
              </a:buClr>
              <a:buSzPct val="100000"/>
              <a:buFontTx/>
              <a:buChar char="•"/>
              <a:tabLst/>
              <a:defRPr sz="2800" b="0" i="0" u="none" strike="noStrike" cap="none" spc="0" baseline="0">
                <a:ln>
                  <a:noFill/>
                </a:ln>
                <a:solidFill>
                  <a:srgbClr val="000000"/>
                </a:solidFill>
                <a:uFillTx/>
                <a:latin typeface="Verdana"/>
                <a:ea typeface="Verdana"/>
                <a:cs typeface="Verdana"/>
                <a:sym typeface="Verdana"/>
              </a:defRPr>
            </a:lvl2pPr>
            <a:lvl3pPr marL="1042736" marR="0" indent="-280736" algn="l" defTabSz="457200" rtl="0" latinLnBrk="0">
              <a:lnSpc>
                <a:spcPct val="100000"/>
              </a:lnSpc>
              <a:spcBef>
                <a:spcPts val="900"/>
              </a:spcBef>
              <a:spcAft>
                <a:spcPts val="0"/>
              </a:spcAft>
              <a:buClr>
                <a:srgbClr val="FF7500"/>
              </a:buClr>
              <a:buSzPct val="100000"/>
              <a:buFontTx/>
              <a:buChar char="•"/>
              <a:tabLst/>
              <a:defRPr sz="2400" b="0" i="0" u="none" strike="noStrike" cap="none" spc="0" baseline="0">
                <a:ln>
                  <a:noFill/>
                </a:ln>
                <a:solidFill>
                  <a:srgbClr val="000000"/>
                </a:solidFill>
                <a:uFillTx/>
                <a:latin typeface="Verdana"/>
                <a:ea typeface="Verdana"/>
                <a:cs typeface="Verdana"/>
                <a:sym typeface="Verdana"/>
              </a:defRPr>
            </a:lvl3pPr>
            <a:lvl4pPr marL="1423736" marR="0" indent="-280736" algn="l" defTabSz="457200" rtl="0" latinLnBrk="0">
              <a:lnSpc>
                <a:spcPct val="100000"/>
              </a:lnSpc>
              <a:spcBef>
                <a:spcPts val="900"/>
              </a:spcBef>
              <a:spcAft>
                <a:spcPts val="0"/>
              </a:spcAft>
              <a:buClr>
                <a:srgbClr val="FF7500"/>
              </a:buClr>
              <a:buSzPct val="100000"/>
              <a:buFontTx/>
              <a:buChar char="•"/>
              <a:tabLst/>
              <a:defRPr sz="2000" b="0" i="0" u="none" strike="noStrike" cap="none" spc="0" baseline="0">
                <a:ln>
                  <a:noFill/>
                </a:ln>
                <a:solidFill>
                  <a:srgbClr val="000000"/>
                </a:solidFill>
                <a:uFillTx/>
                <a:latin typeface="Verdana"/>
                <a:ea typeface="Verdana"/>
                <a:cs typeface="Verdana"/>
                <a:sym typeface="Verdana"/>
              </a:defRPr>
            </a:lvl4pPr>
            <a:lvl5pPr marL="1804736" marR="0" indent="-280736" algn="l" defTabSz="457200" rtl="0" latinLnBrk="0">
              <a:lnSpc>
                <a:spcPct val="100000"/>
              </a:lnSpc>
              <a:spcBef>
                <a:spcPts val="900"/>
              </a:spcBef>
              <a:spcAft>
                <a:spcPts val="0"/>
              </a:spcAft>
              <a:buClr>
                <a:srgbClr val="FF7500"/>
              </a:buClr>
              <a:buSzPct val="100000"/>
              <a:buFontTx/>
              <a:buChar char="•"/>
              <a:tabLst/>
              <a:defRPr sz="2000" b="0" i="0" u="none" strike="noStrike" cap="none" spc="0" baseline="0">
                <a:ln>
                  <a:noFill/>
                </a:ln>
                <a:solidFill>
                  <a:srgbClr val="000000"/>
                </a:solidFill>
                <a:uFillTx/>
                <a:latin typeface="Verdana"/>
                <a:ea typeface="Verdana"/>
                <a:cs typeface="Verdana"/>
                <a:sym typeface="Verdana"/>
              </a:defRPr>
            </a:lvl5pPr>
            <a:lvl6pPr marL="2641600" marR="0" indent="-355600" algn="l" defTabSz="457200" rtl="0" latinLnBrk="0">
              <a:lnSpc>
                <a:spcPct val="100000"/>
              </a:lnSpc>
              <a:spcBef>
                <a:spcPts val="900"/>
              </a:spcBef>
              <a:spcAft>
                <a:spcPts val="0"/>
              </a:spcAft>
              <a:buClrTx/>
              <a:buSzPct val="100000"/>
              <a:buFontTx/>
              <a:buBlip>
                <a:blip r:embed="rId3"/>
              </a:buBlip>
              <a:tabLst/>
              <a:defRPr sz="2800" b="0" i="0" u="none" strike="noStrike" cap="none" spc="0" baseline="0">
                <a:ln>
                  <a:noFill/>
                </a:ln>
                <a:solidFill>
                  <a:srgbClr val="000000"/>
                </a:solidFill>
                <a:uFillTx/>
                <a:latin typeface="Verdana"/>
                <a:ea typeface="Verdana"/>
                <a:cs typeface="Verdana"/>
                <a:sym typeface="Verdana"/>
              </a:defRPr>
            </a:lvl6pPr>
            <a:lvl7pPr marL="3098800" marR="0" indent="-355600" algn="l" defTabSz="457200" rtl="0" latinLnBrk="0">
              <a:lnSpc>
                <a:spcPct val="100000"/>
              </a:lnSpc>
              <a:spcBef>
                <a:spcPts val="900"/>
              </a:spcBef>
              <a:spcAft>
                <a:spcPts val="0"/>
              </a:spcAft>
              <a:buClrTx/>
              <a:buSzPct val="100000"/>
              <a:buFontTx/>
              <a:buBlip>
                <a:blip r:embed="rId3"/>
              </a:buBlip>
              <a:tabLst/>
              <a:defRPr sz="2800" b="0" i="0" u="none" strike="noStrike" cap="none" spc="0" baseline="0">
                <a:ln>
                  <a:noFill/>
                </a:ln>
                <a:solidFill>
                  <a:srgbClr val="000000"/>
                </a:solidFill>
                <a:uFillTx/>
                <a:latin typeface="Verdana"/>
                <a:ea typeface="Verdana"/>
                <a:cs typeface="Verdana"/>
                <a:sym typeface="Verdana"/>
              </a:defRPr>
            </a:lvl7pPr>
            <a:lvl8pPr marL="3556000" marR="0" indent="-355600" algn="l" defTabSz="457200" rtl="0" latinLnBrk="0">
              <a:lnSpc>
                <a:spcPct val="100000"/>
              </a:lnSpc>
              <a:spcBef>
                <a:spcPts val="900"/>
              </a:spcBef>
              <a:spcAft>
                <a:spcPts val="0"/>
              </a:spcAft>
              <a:buClrTx/>
              <a:buSzPct val="100000"/>
              <a:buFontTx/>
              <a:buBlip>
                <a:blip r:embed="rId3"/>
              </a:buBlip>
              <a:tabLst/>
              <a:defRPr sz="2800" b="0" i="0" u="none" strike="noStrike" cap="none" spc="0" baseline="0">
                <a:ln>
                  <a:noFill/>
                </a:ln>
                <a:solidFill>
                  <a:srgbClr val="000000"/>
                </a:solidFill>
                <a:uFillTx/>
                <a:latin typeface="Verdana"/>
                <a:ea typeface="Verdana"/>
                <a:cs typeface="Verdana"/>
                <a:sym typeface="Verdana"/>
              </a:defRPr>
            </a:lvl8pPr>
            <a:lvl9pPr marL="4013200" marR="0" indent="-355600" algn="l" defTabSz="457200" rtl="0" latinLnBrk="0">
              <a:lnSpc>
                <a:spcPct val="100000"/>
              </a:lnSpc>
              <a:spcBef>
                <a:spcPts val="900"/>
              </a:spcBef>
              <a:spcAft>
                <a:spcPts val="0"/>
              </a:spcAft>
              <a:buClrTx/>
              <a:buSzPct val="100000"/>
              <a:buFontTx/>
              <a:buBlip>
                <a:blip r:embed="rId3"/>
              </a:buBlip>
              <a:tabLst/>
              <a:defRPr sz="2800" b="0" i="0" u="none" strike="noStrike" cap="none" spc="0" baseline="0">
                <a:ln>
                  <a:noFill/>
                </a:ln>
                <a:solidFill>
                  <a:srgbClr val="000000"/>
                </a:solidFill>
                <a:uFillTx/>
                <a:latin typeface="Verdana"/>
                <a:ea typeface="Verdana"/>
                <a:cs typeface="Verdana"/>
                <a:sym typeface="Verdana"/>
              </a:defRPr>
            </a:lvl9pPr>
          </a:lstStyle>
          <a:p>
            <a:pPr marL="381000" lvl="1" indent="0" hangingPunct="1">
              <a:buFontTx/>
              <a:buNone/>
              <a:defRPr sz="1800"/>
            </a:pPr>
            <a:r>
              <a:rPr lang="en-US" sz="1800" dirty="0"/>
              <a:t>“It is impossible to escape the impression that people commonly use false standards of measurement – that they seek power, success and wealth for themselves and admire them in others, and that they underestimate what is of true value in life.”</a:t>
            </a:r>
          </a:p>
          <a:p>
            <a:pPr marL="381000" lvl="1" indent="0" hangingPunct="1">
              <a:buFontTx/>
              <a:buNone/>
              <a:defRPr sz="1800"/>
            </a:pPr>
            <a:r>
              <a:rPr lang="en-US" sz="1800" dirty="0"/>
              <a:t>- Sigmund Freud</a:t>
            </a:r>
          </a:p>
        </p:txBody>
      </p:sp>
    </p:spTree>
    <p:extLst>
      <p:ext uri="{BB962C8B-B14F-4D97-AF65-F5344CB8AC3E}">
        <p14:creationId xmlns:p14="http://schemas.microsoft.com/office/powerpoint/2010/main" val="2763271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Metrics, Measurement &amp; Assessment</a:t>
            </a:r>
            <a:endParaRPr b="1"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17</a:t>
            </a:fld>
            <a:endParaRPr/>
          </a:p>
        </p:txBody>
      </p:sp>
      <p:sp>
        <p:nvSpPr>
          <p:cNvPr id="11" name="Shape 85">
            <a:extLst>
              <a:ext uri="{FF2B5EF4-FFF2-40B4-BE49-F238E27FC236}">
                <a16:creationId xmlns:a16="http://schemas.microsoft.com/office/drawing/2014/main" id="{434DA561-30B2-4A4E-86E2-3F5333458F31}"/>
              </a:ext>
            </a:extLst>
          </p:cNvPr>
          <p:cNvSpPr>
            <a:spLocks noGrp="1"/>
          </p:cNvSpPr>
          <p:nvPr>
            <p:ph type="body" sz="half" idx="1"/>
          </p:nvPr>
        </p:nvSpPr>
        <p:spPr>
          <a:xfrm>
            <a:off x="1508927" y="2848632"/>
            <a:ext cx="9174145" cy="1733416"/>
          </a:xfrm>
          <a:prstGeom prst="rect">
            <a:avLst/>
          </a:prstGeom>
        </p:spPr>
        <p:txBody>
          <a:bodyPr/>
          <a:lstStyle/>
          <a:p>
            <a:pPr marL="381000" lvl="1" indent="0">
              <a:buNone/>
              <a:defRPr sz="1800"/>
            </a:pPr>
            <a:r>
              <a:rPr lang="en-US" sz="1800" dirty="0">
                <a:latin typeface="Verdana" panose="020B0604030504040204" pitchFamily="34" charset="0"/>
                <a:ea typeface="Verdana" panose="020B0604030504040204" pitchFamily="34" charset="0"/>
              </a:rPr>
              <a:t>“Too many organizations treat [IoT] as a technology project, as opposed to what it really is, which is a business transformation project using technology. First rule of IoT club: Don't talk about IoT. Talk about business using IoT.”</a:t>
            </a:r>
          </a:p>
          <a:p>
            <a:pPr marL="381000" lvl="1" indent="0">
              <a:buNone/>
              <a:defRPr sz="1800"/>
            </a:pPr>
            <a:r>
              <a:rPr lang="en-US" sz="1800" dirty="0">
                <a:latin typeface="Verdana" panose="020B0604030504040204" pitchFamily="34" charset="0"/>
                <a:ea typeface="Verdana" panose="020B0604030504040204" pitchFamily="34" charset="0"/>
              </a:rPr>
              <a:t>-Alfonso </a:t>
            </a:r>
            <a:r>
              <a:rPr lang="en-US" sz="1800" dirty="0" err="1">
                <a:latin typeface="Verdana" panose="020B0604030504040204" pitchFamily="34" charset="0"/>
                <a:ea typeface="Verdana" panose="020B0604030504040204" pitchFamily="34" charset="0"/>
              </a:rPr>
              <a:t>Velosa</a:t>
            </a:r>
            <a:r>
              <a:rPr lang="en-US" sz="1800" dirty="0">
                <a:latin typeface="Verdana" panose="020B0604030504040204" pitchFamily="34" charset="0"/>
                <a:ea typeface="Verdana" panose="020B0604030504040204" pitchFamily="34" charset="0"/>
              </a:rPr>
              <a:t>, research vice president and analyst for IoT at Gartner</a:t>
            </a:r>
          </a:p>
        </p:txBody>
      </p:sp>
    </p:spTree>
    <p:extLst>
      <p:ext uri="{BB962C8B-B14F-4D97-AF65-F5344CB8AC3E}">
        <p14:creationId xmlns:p14="http://schemas.microsoft.com/office/powerpoint/2010/main" val="2629467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Performance at Scale</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18</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Depending on application, volume of devices &amp; data could be significant</a:t>
            </a:r>
          </a:p>
          <a:p>
            <a:pPr marL="342900" lvl="0" indent="-342900">
              <a:spcBef>
                <a:spcPts val="0"/>
              </a:spcBef>
              <a:buFont typeface="Arial" panose="020B0604020202020204" pitchFamily="34" charset="0"/>
              <a:buChar char="•"/>
            </a:pPr>
            <a:r>
              <a:rPr lang="en-US" sz="2200" dirty="0"/>
              <a:t>As discussed, requires management at scale on multiple levels:</a:t>
            </a:r>
          </a:p>
          <a:p>
            <a:pPr marL="800100" lvl="1" indent="-342900">
              <a:spcBef>
                <a:spcPts val="0"/>
              </a:spcBef>
              <a:buFont typeface="Wingdings" panose="05000000000000000000" pitchFamily="2" charset="2"/>
              <a:buChar char="Ø"/>
            </a:pPr>
            <a:r>
              <a:rPr lang="en-US" sz="2000" dirty="0"/>
              <a:t>Device management</a:t>
            </a:r>
          </a:p>
          <a:p>
            <a:pPr marL="800100" lvl="1" indent="-342900">
              <a:spcBef>
                <a:spcPts val="0"/>
              </a:spcBef>
              <a:buFont typeface="Wingdings" panose="05000000000000000000" pitchFamily="2" charset="2"/>
              <a:buChar char="Ø"/>
            </a:pPr>
            <a:r>
              <a:rPr lang="en-US" sz="2000" dirty="0"/>
              <a:t>Software management</a:t>
            </a:r>
          </a:p>
          <a:p>
            <a:pPr marL="800100" lvl="1" indent="-342900">
              <a:spcBef>
                <a:spcPts val="0"/>
              </a:spcBef>
              <a:buFont typeface="Wingdings" panose="05000000000000000000" pitchFamily="2" charset="2"/>
              <a:buChar char="Ø"/>
            </a:pPr>
            <a:r>
              <a:rPr lang="en-US" sz="2000" dirty="0"/>
              <a:t>Data management</a:t>
            </a:r>
          </a:p>
          <a:p>
            <a:pPr marL="0" lvl="0" indent="0">
              <a:spcBef>
                <a:spcPts val="0"/>
              </a:spcBef>
              <a:buNone/>
            </a:pPr>
            <a:endParaRPr lang="en-US" sz="2200" dirty="0"/>
          </a:p>
          <a:p>
            <a:pPr marL="0" lvl="0" indent="0">
              <a:spcBef>
                <a:spcPts val="0"/>
              </a:spcBef>
              <a:buNone/>
            </a:pPr>
            <a:endParaRPr lang="en-US" sz="2000" dirty="0"/>
          </a:p>
        </p:txBody>
      </p:sp>
    </p:spTree>
    <p:extLst>
      <p:ext uri="{BB962C8B-B14F-4D97-AF65-F5344CB8AC3E}">
        <p14:creationId xmlns:p14="http://schemas.microsoft.com/office/powerpoint/2010/main" val="229780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Performance at Scale</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19</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Execution for a small number of devices is more straightforward</a:t>
            </a:r>
          </a:p>
          <a:p>
            <a:pPr marL="342900" lvl="0" indent="-342900">
              <a:spcBef>
                <a:spcPts val="0"/>
              </a:spcBef>
              <a:buFont typeface="Arial" panose="020B0604020202020204" pitchFamily="34" charset="0"/>
              <a:buChar char="•"/>
            </a:pPr>
            <a:r>
              <a:rPr lang="en-US" sz="2200" dirty="0"/>
              <a:t>Execution for thousands or tens of thousands of devices is a different story</a:t>
            </a:r>
          </a:p>
          <a:p>
            <a:pPr marL="342900" lvl="0" indent="-342900">
              <a:spcBef>
                <a:spcPts val="0"/>
              </a:spcBef>
              <a:buFont typeface="Arial" panose="020B0604020202020204" pitchFamily="34" charset="0"/>
              <a:buChar char="•"/>
            </a:pPr>
            <a:r>
              <a:rPr lang="en-US" sz="2200" dirty="0"/>
              <a:t>With that volume, requires a much different approach</a:t>
            </a:r>
            <a:endParaRPr lang="en-US" sz="2000" dirty="0"/>
          </a:p>
          <a:p>
            <a:pPr marL="0" lvl="0" indent="0">
              <a:spcBef>
                <a:spcPts val="0"/>
              </a:spcBef>
              <a:buNone/>
            </a:pPr>
            <a:endParaRPr lang="en-US" sz="2200" dirty="0"/>
          </a:p>
          <a:p>
            <a:pPr marL="0" lvl="0" indent="0">
              <a:spcBef>
                <a:spcPts val="0"/>
              </a:spcBef>
              <a:buNone/>
            </a:pPr>
            <a:endParaRPr lang="en-US" sz="2000" dirty="0"/>
          </a:p>
        </p:txBody>
      </p:sp>
    </p:spTree>
    <p:extLst>
      <p:ext uri="{BB962C8B-B14F-4D97-AF65-F5344CB8AC3E}">
        <p14:creationId xmlns:p14="http://schemas.microsoft.com/office/powerpoint/2010/main" val="2682396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p:nvPr/>
        </p:nvSpPr>
        <p:spPr>
          <a:xfrm>
            <a:off x="0" y="3340000"/>
            <a:ext cx="12192000" cy="31869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Proxima Nova"/>
              <a:ea typeface="Proxima Nova"/>
              <a:cs typeface="Proxima Nova"/>
              <a:sym typeface="Proxima Nova"/>
            </a:endParaRPr>
          </a:p>
        </p:txBody>
      </p:sp>
      <p:sp>
        <p:nvSpPr>
          <p:cNvPr id="78" name="Google Shape;78;p17"/>
          <p:cNvSpPr txBox="1">
            <a:spLocks noGrp="1"/>
          </p:cNvSpPr>
          <p:nvPr>
            <p:ph type="title"/>
          </p:nvPr>
        </p:nvSpPr>
        <p:spPr>
          <a:xfrm>
            <a:off x="1164733" y="324000"/>
            <a:ext cx="110196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Proxima Nova"/>
              <a:buNone/>
            </a:pPr>
            <a:r>
              <a:rPr lang="en-US">
                <a:latin typeface="Proxima Nova"/>
                <a:ea typeface="Proxima Nova"/>
                <a:cs typeface="Proxima Nova"/>
                <a:sym typeface="Proxima Nova"/>
              </a:rPr>
              <a:t>Join Us in Making Learning Technology Easier</a:t>
            </a:r>
            <a:endParaRPr/>
          </a:p>
        </p:txBody>
      </p:sp>
      <p:sp>
        <p:nvSpPr>
          <p:cNvPr id="79" name="Google Shape;79;p17"/>
          <p:cNvSpPr txBox="1">
            <a:spLocks noGrp="1"/>
          </p:cNvSpPr>
          <p:nvPr>
            <p:ph type="sldNum" idx="12"/>
          </p:nvPr>
        </p:nvSpPr>
        <p:spPr>
          <a:xfrm>
            <a:off x="15119999" y="8716432"/>
            <a:ext cx="1112100" cy="398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600"/>
              <a:buFont typeface="Arial"/>
              <a:buNone/>
            </a:pPr>
            <a:fld id="{00000000-1234-1234-1234-123412341234}" type="slidenum">
              <a:rPr lang="en-US"/>
              <a:t>2</a:t>
            </a:fld>
            <a:endParaRPr/>
          </a:p>
        </p:txBody>
      </p:sp>
      <p:sp>
        <p:nvSpPr>
          <p:cNvPr id="80" name="Google Shape;80;p17"/>
          <p:cNvSpPr txBox="1"/>
          <p:nvPr/>
        </p:nvSpPr>
        <p:spPr>
          <a:xfrm>
            <a:off x="858621" y="3546165"/>
            <a:ext cx="57291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rgbClr val="595959"/>
                </a:solidFill>
                <a:latin typeface="Proxima Nova"/>
                <a:ea typeface="Proxima Nova"/>
                <a:cs typeface="Proxima Nova"/>
                <a:sym typeface="Proxima Nova"/>
              </a:rPr>
              <a:t>…impacts everyone daily.</a:t>
            </a:r>
            <a:endParaRPr sz="1500"/>
          </a:p>
        </p:txBody>
      </p:sp>
      <p:sp>
        <p:nvSpPr>
          <p:cNvPr id="81" name="Google Shape;81;p17"/>
          <p:cNvSpPr txBox="1"/>
          <p:nvPr/>
        </p:nvSpPr>
        <p:spPr>
          <a:xfrm>
            <a:off x="874185" y="4102063"/>
            <a:ext cx="5729100" cy="206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595959"/>
                </a:solidFill>
                <a:latin typeface="Proxima Nova"/>
                <a:ea typeface="Proxima Nova"/>
                <a:cs typeface="Proxima Nova"/>
                <a:sym typeface="Proxima Nova"/>
              </a:rPr>
              <a:t>And it’s working. Today, we’re known for delivering customized tech learning programs that drive innovation and transform organizations. </a:t>
            </a:r>
            <a:br>
              <a:rPr lang="en-US" sz="1600">
                <a:solidFill>
                  <a:srgbClr val="595959"/>
                </a:solidFill>
                <a:latin typeface="Proxima Nova"/>
                <a:ea typeface="Proxima Nova"/>
                <a:cs typeface="Proxima Nova"/>
                <a:sym typeface="Proxima Nova"/>
              </a:rPr>
            </a:br>
            <a:br>
              <a:rPr lang="en-US" sz="1600">
                <a:solidFill>
                  <a:srgbClr val="595959"/>
                </a:solidFill>
                <a:latin typeface="Proxima Nova"/>
                <a:ea typeface="Proxima Nova"/>
                <a:cs typeface="Proxima Nova"/>
                <a:sym typeface="Proxima Nova"/>
              </a:rPr>
            </a:br>
            <a:r>
              <a:rPr lang="en-US" sz="1600">
                <a:solidFill>
                  <a:srgbClr val="595959"/>
                </a:solidFill>
                <a:latin typeface="Proxima Nova"/>
                <a:ea typeface="Proxima Nova"/>
                <a:cs typeface="Proxima Nova"/>
                <a:sym typeface="Proxima Nova"/>
              </a:rPr>
              <a:t>In fact, when you talk on the phone, watch a movie, connect with friends on social media, drive a car, fly on a plane, shop online, and order a latte with your mobile app, you are experiencing the impact of our solutions. </a:t>
            </a:r>
            <a:endParaRPr sz="1600">
              <a:solidFill>
                <a:srgbClr val="595959"/>
              </a:solidFill>
              <a:latin typeface="Proxima Nova"/>
              <a:ea typeface="Proxima Nova"/>
              <a:cs typeface="Proxima Nova"/>
              <a:sym typeface="Proxima Nova"/>
            </a:endParaRPr>
          </a:p>
        </p:txBody>
      </p:sp>
      <p:sp>
        <p:nvSpPr>
          <p:cNvPr id="82" name="Google Shape;82;p17"/>
          <p:cNvSpPr txBox="1"/>
          <p:nvPr/>
        </p:nvSpPr>
        <p:spPr>
          <a:xfrm>
            <a:off x="874185" y="1560674"/>
            <a:ext cx="3629100" cy="492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700">
                <a:solidFill>
                  <a:srgbClr val="595959"/>
                </a:solidFill>
                <a:latin typeface="Proxima Nova"/>
                <a:ea typeface="Proxima Nova"/>
                <a:cs typeface="Proxima Nova"/>
                <a:sym typeface="Proxima Nova"/>
              </a:rPr>
              <a:t>Our mission…</a:t>
            </a:r>
            <a:endParaRPr sz="1500"/>
          </a:p>
        </p:txBody>
      </p:sp>
      <p:sp>
        <p:nvSpPr>
          <p:cNvPr id="83" name="Google Shape;83;p17"/>
          <p:cNvSpPr txBox="1"/>
          <p:nvPr/>
        </p:nvSpPr>
        <p:spPr>
          <a:xfrm>
            <a:off x="858621" y="2082819"/>
            <a:ext cx="4886400" cy="8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595959"/>
                </a:solidFill>
                <a:latin typeface="Proxima Nova"/>
                <a:ea typeface="Proxima Nova"/>
                <a:cs typeface="Proxima Nova"/>
                <a:sym typeface="Proxima Nova"/>
              </a:rPr>
              <a:t>Over 16 years ago, we embarked on a journey to improve the world by making learning technology easy and accessible to everyone. </a:t>
            </a:r>
            <a:endParaRPr sz="1600">
              <a:solidFill>
                <a:srgbClr val="595959"/>
              </a:solidFill>
              <a:latin typeface="Proxima Nova"/>
              <a:ea typeface="Proxima Nova"/>
              <a:cs typeface="Proxima Nova"/>
              <a:sym typeface="Proxima Nova"/>
            </a:endParaRPr>
          </a:p>
        </p:txBody>
      </p:sp>
      <p:pic>
        <p:nvPicPr>
          <p:cNvPr id="84" name="Google Shape;84;p17" descr="A picture containing object&#10;&#10;Description automatically generated"/>
          <p:cNvPicPr preferRelativeResize="0"/>
          <p:nvPr/>
        </p:nvPicPr>
        <p:blipFill rotWithShape="1">
          <a:blip r:embed="rId3">
            <a:alphaModFix/>
          </a:blip>
          <a:srcRect/>
          <a:stretch/>
        </p:blipFill>
        <p:spPr>
          <a:xfrm>
            <a:off x="5873789" y="1783709"/>
            <a:ext cx="6071395" cy="1004619"/>
          </a:xfrm>
          <a:prstGeom prst="rect">
            <a:avLst/>
          </a:prstGeom>
          <a:noFill/>
          <a:ln>
            <a:noFill/>
          </a:ln>
        </p:spPr>
      </p:pic>
      <p:sp>
        <p:nvSpPr>
          <p:cNvPr id="85" name="Google Shape;85;p17"/>
          <p:cNvSpPr txBox="1"/>
          <p:nvPr/>
        </p:nvSpPr>
        <p:spPr>
          <a:xfrm>
            <a:off x="48366" y="6559545"/>
            <a:ext cx="1546500" cy="298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700" b="0" i="0" u="none">
                <a:solidFill>
                  <a:schemeClr val="lt1"/>
                </a:solidFill>
                <a:latin typeface="Proxima Nova"/>
                <a:ea typeface="Proxima Nova"/>
                <a:cs typeface="Proxima Nova"/>
                <a:sym typeface="Proxima Nova"/>
              </a:rPr>
              <a:t>Copyright DevelopIntelligence LLC</a:t>
            </a:r>
            <a:endParaRPr sz="1500"/>
          </a:p>
        </p:txBody>
      </p:sp>
      <p:pic>
        <p:nvPicPr>
          <p:cNvPr id="86" name="Google Shape;86;p17"/>
          <p:cNvPicPr preferRelativeResize="0"/>
          <p:nvPr/>
        </p:nvPicPr>
        <p:blipFill>
          <a:blip r:embed="rId4">
            <a:alphaModFix/>
          </a:blip>
          <a:stretch>
            <a:fillRect/>
          </a:stretch>
        </p:blipFill>
        <p:spPr>
          <a:xfrm>
            <a:off x="7499234" y="3340033"/>
            <a:ext cx="3840757" cy="31867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Strategies for Scaling IoT</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20</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Set a clear business objective</a:t>
            </a:r>
          </a:p>
          <a:p>
            <a:pPr marL="800100" lvl="1" indent="-342900">
              <a:spcBef>
                <a:spcPts val="0"/>
              </a:spcBef>
              <a:buFont typeface="Wingdings" panose="05000000000000000000" pitchFamily="2" charset="2"/>
              <a:buChar char="Ø"/>
            </a:pPr>
            <a:r>
              <a:rPr lang="en-US" sz="2000" dirty="0"/>
              <a:t>Business goals should drive technology for IoT</a:t>
            </a:r>
          </a:p>
          <a:p>
            <a:pPr marL="800100" lvl="1" indent="-342900">
              <a:spcBef>
                <a:spcPts val="0"/>
              </a:spcBef>
              <a:buFont typeface="Wingdings" panose="05000000000000000000" pitchFamily="2" charset="2"/>
              <a:buChar char="Ø"/>
            </a:pPr>
            <a:r>
              <a:rPr lang="en-US" sz="2000" dirty="0"/>
              <a:t>Evaluate whether (or not) adding/enhancing IoT can make the company more successful</a:t>
            </a:r>
          </a:p>
          <a:p>
            <a:pPr marL="800100" lvl="1" indent="-342900">
              <a:spcBef>
                <a:spcPts val="0"/>
              </a:spcBef>
              <a:buFont typeface="Wingdings" panose="05000000000000000000" pitchFamily="2" charset="2"/>
              <a:buChar char="Ø"/>
            </a:pPr>
            <a:r>
              <a:rPr lang="en-US" sz="2000" dirty="0"/>
              <a:t>Enables the correlation of scaling tasks (and any “bumps”) to value</a:t>
            </a:r>
          </a:p>
          <a:p>
            <a:pPr marL="0" lvl="0" indent="0">
              <a:spcBef>
                <a:spcPts val="0"/>
              </a:spcBef>
              <a:buNone/>
            </a:pPr>
            <a:endParaRPr lang="en-US" sz="2200" dirty="0"/>
          </a:p>
        </p:txBody>
      </p:sp>
      <p:pic>
        <p:nvPicPr>
          <p:cNvPr id="2" name="Picture 2" descr="Success, Strategy, Business, Solution, Marketing">
            <a:extLst>
              <a:ext uri="{FF2B5EF4-FFF2-40B4-BE49-F238E27FC236}">
                <a16:creationId xmlns:a16="http://schemas.microsoft.com/office/drawing/2014/main" id="{FB16A5E2-EF13-4308-A1CD-852FDE2A5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2403" y="3249991"/>
            <a:ext cx="5074596" cy="2854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20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Strategies for Scaling IoT</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21</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Start small and build up</a:t>
            </a:r>
          </a:p>
          <a:p>
            <a:pPr marL="800100" lvl="1" indent="-342900">
              <a:spcBef>
                <a:spcPts val="0"/>
              </a:spcBef>
              <a:buFont typeface="Wingdings" panose="05000000000000000000" pitchFamily="2" charset="2"/>
              <a:buChar char="Ø"/>
            </a:pPr>
            <a:r>
              <a:rPr lang="en-US" sz="2000" dirty="0"/>
              <a:t>Trial run with smaller sets of devices can help confirm configuration</a:t>
            </a:r>
          </a:p>
          <a:p>
            <a:pPr marL="800100" lvl="1" indent="-342900">
              <a:spcBef>
                <a:spcPts val="0"/>
              </a:spcBef>
              <a:buFont typeface="Wingdings" panose="05000000000000000000" pitchFamily="2" charset="2"/>
              <a:buChar char="Ø"/>
            </a:pPr>
            <a:r>
              <a:rPr lang="en-US" sz="2000" dirty="0"/>
              <a:t>Each new set of “onboarded” devices should have metrics for success and ROI</a:t>
            </a:r>
          </a:p>
          <a:p>
            <a:pPr marL="800100" lvl="1" indent="-342900">
              <a:spcBef>
                <a:spcPts val="0"/>
              </a:spcBef>
              <a:buFont typeface="Wingdings" panose="05000000000000000000" pitchFamily="2" charset="2"/>
              <a:buChar char="Ø"/>
            </a:pPr>
            <a:r>
              <a:rPr lang="en-US" sz="2000" dirty="0"/>
              <a:t>Allows for correction (if needed) as you go (Agile)</a:t>
            </a:r>
          </a:p>
          <a:p>
            <a:pPr marL="0" lvl="0" indent="0">
              <a:spcBef>
                <a:spcPts val="0"/>
              </a:spcBef>
              <a:buNone/>
            </a:pPr>
            <a:endParaRPr lang="en-US" sz="2200" dirty="0"/>
          </a:p>
        </p:txBody>
      </p:sp>
      <p:pic>
        <p:nvPicPr>
          <p:cNvPr id="1026" name="Picture 2">
            <a:extLst>
              <a:ext uri="{FF2B5EF4-FFF2-40B4-BE49-F238E27FC236}">
                <a16:creationId xmlns:a16="http://schemas.microsoft.com/office/drawing/2014/main" id="{1510F819-5407-4B6A-B677-F9E39344E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9159" y="2790258"/>
            <a:ext cx="4325711" cy="3574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429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Strategies for Scaling IoT</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22</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Create a specialized team or </a:t>
            </a:r>
            <a:r>
              <a:rPr lang="en-US" sz="2200" dirty="0" err="1"/>
              <a:t>CoE</a:t>
            </a:r>
            <a:r>
              <a:rPr lang="en-US" sz="2200" dirty="0"/>
              <a:t> (Center of Excellence)</a:t>
            </a:r>
          </a:p>
          <a:p>
            <a:pPr marL="800100" lvl="1" indent="-342900">
              <a:spcBef>
                <a:spcPts val="0"/>
              </a:spcBef>
              <a:buFont typeface="Wingdings" panose="05000000000000000000" pitchFamily="2" charset="2"/>
              <a:buChar char="Ø"/>
            </a:pPr>
            <a:r>
              <a:rPr lang="en-US" sz="2000" dirty="0"/>
              <a:t>Organize a group to manage IoT priorities and curate best practices</a:t>
            </a:r>
          </a:p>
          <a:p>
            <a:pPr marL="800100" lvl="1" indent="-342900">
              <a:spcBef>
                <a:spcPts val="0"/>
              </a:spcBef>
              <a:buFont typeface="Wingdings" panose="05000000000000000000" pitchFamily="2" charset="2"/>
              <a:buChar char="Ø"/>
            </a:pPr>
            <a:r>
              <a:rPr lang="en-US" sz="2000" dirty="0"/>
              <a:t>Needs to include senior management buy-in and participation</a:t>
            </a:r>
          </a:p>
          <a:p>
            <a:pPr marL="800100" lvl="1" indent="-342900">
              <a:spcBef>
                <a:spcPts val="0"/>
              </a:spcBef>
              <a:buFont typeface="Wingdings" panose="05000000000000000000" pitchFamily="2" charset="2"/>
              <a:buChar char="Ø"/>
            </a:pPr>
            <a:r>
              <a:rPr lang="en-US" sz="2000" dirty="0"/>
              <a:t>Build continuous improvement into the DNA</a:t>
            </a:r>
          </a:p>
          <a:p>
            <a:pPr marL="0" lvl="0" indent="0">
              <a:spcBef>
                <a:spcPts val="0"/>
              </a:spcBef>
              <a:buNone/>
            </a:pPr>
            <a:endParaRPr lang="en-US" sz="2200" dirty="0"/>
          </a:p>
        </p:txBody>
      </p:sp>
      <p:pic>
        <p:nvPicPr>
          <p:cNvPr id="2050" name="Picture 2" descr="Directory, Excellent, Mediocre, Reasonably, Passably">
            <a:extLst>
              <a:ext uri="{FF2B5EF4-FFF2-40B4-BE49-F238E27FC236}">
                <a16:creationId xmlns:a16="http://schemas.microsoft.com/office/drawing/2014/main" id="{E1B967CF-3BB5-4B74-B0E0-2C8D05387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1141" y="3144000"/>
            <a:ext cx="4572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77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Strategies for Scaling IoT</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23</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Understand and assess maturity</a:t>
            </a:r>
          </a:p>
          <a:p>
            <a:pPr marL="800100" lvl="1" indent="-342900">
              <a:spcBef>
                <a:spcPts val="0"/>
              </a:spcBef>
              <a:buFont typeface="Wingdings" panose="05000000000000000000" pitchFamily="2" charset="2"/>
              <a:buChar char="Ø"/>
            </a:pPr>
            <a:r>
              <a:rPr lang="en-US" sz="2000" dirty="0"/>
              <a:t>Honestly and objectively assess progress of status against targets</a:t>
            </a:r>
          </a:p>
          <a:p>
            <a:pPr marL="800100" lvl="1" indent="-342900">
              <a:spcBef>
                <a:spcPts val="0"/>
              </a:spcBef>
              <a:buFont typeface="Wingdings" panose="05000000000000000000" pitchFamily="2" charset="2"/>
              <a:buChar char="Ø"/>
            </a:pPr>
            <a:r>
              <a:rPr lang="en-US" sz="2000" dirty="0"/>
              <a:t>Identify next level(s) of maturity and steps required to achieve</a:t>
            </a:r>
          </a:p>
          <a:p>
            <a:pPr marL="800100" lvl="1" indent="-342900">
              <a:spcBef>
                <a:spcPts val="0"/>
              </a:spcBef>
              <a:buFont typeface="Wingdings" panose="05000000000000000000" pitchFamily="2" charset="2"/>
              <a:buChar char="Ø"/>
            </a:pPr>
            <a:r>
              <a:rPr lang="en-US" sz="2000" dirty="0"/>
              <a:t>There is no standing still – technology efforts progress or regress</a:t>
            </a:r>
          </a:p>
          <a:p>
            <a:pPr marL="0" lvl="0" indent="0">
              <a:spcBef>
                <a:spcPts val="0"/>
              </a:spcBef>
              <a:buNone/>
            </a:pPr>
            <a:endParaRPr lang="en-US" sz="2200" dirty="0"/>
          </a:p>
        </p:txBody>
      </p:sp>
      <p:pic>
        <p:nvPicPr>
          <p:cNvPr id="3074" name="Picture 2" descr="Sapling, Plant, Growing, Seedling, Growth">
            <a:extLst>
              <a:ext uri="{FF2B5EF4-FFF2-40B4-BE49-F238E27FC236}">
                <a16:creationId xmlns:a16="http://schemas.microsoft.com/office/drawing/2014/main" id="{44378828-2C29-4D67-B326-377DA8B27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216" y="3146897"/>
            <a:ext cx="4572000"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620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DevOps &amp; Automation</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24</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As with other software applications, DevOps can provide lift</a:t>
            </a:r>
          </a:p>
          <a:p>
            <a:pPr marL="342900" lvl="0" indent="-342900">
              <a:spcBef>
                <a:spcPts val="0"/>
              </a:spcBef>
              <a:buFont typeface="Arial" panose="020B0604020202020204" pitchFamily="34" charset="0"/>
              <a:buChar char="•"/>
            </a:pPr>
            <a:r>
              <a:rPr lang="en-US" sz="2200" dirty="0"/>
              <a:t>Key principle of DevOps is automation</a:t>
            </a:r>
          </a:p>
          <a:p>
            <a:pPr marL="342900" lvl="0" indent="-342900">
              <a:spcBef>
                <a:spcPts val="0"/>
              </a:spcBef>
              <a:buFont typeface="Arial" panose="020B0604020202020204" pitchFamily="34" charset="0"/>
              <a:buChar char="•"/>
            </a:pPr>
            <a:r>
              <a:rPr lang="en-US" sz="2200" dirty="0"/>
              <a:t>Continuous Integration &amp; Continuous Delivery can be applied to Edge/IoT as well</a:t>
            </a:r>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spTree>
    <p:extLst>
      <p:ext uri="{BB962C8B-B14F-4D97-AF65-F5344CB8AC3E}">
        <p14:creationId xmlns:p14="http://schemas.microsoft.com/office/powerpoint/2010/main" val="2766495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DevOps &amp; Automation</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25</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Presents opportunities to apply scripting to:</a:t>
            </a:r>
          </a:p>
          <a:p>
            <a:pPr marL="800100" lvl="1" indent="-342900">
              <a:spcBef>
                <a:spcPts val="0"/>
              </a:spcBef>
              <a:buFont typeface="Wingdings" panose="05000000000000000000" pitchFamily="2" charset="2"/>
              <a:buChar char="Ø"/>
            </a:pPr>
            <a:r>
              <a:rPr lang="en-US" sz="2000" dirty="0"/>
              <a:t>Automate onboarding, offboarding, and configuration of devices</a:t>
            </a:r>
          </a:p>
          <a:p>
            <a:pPr marL="800100" lvl="1" indent="-342900">
              <a:spcBef>
                <a:spcPts val="0"/>
              </a:spcBef>
              <a:buFont typeface="Wingdings" panose="05000000000000000000" pitchFamily="2" charset="2"/>
              <a:buChar char="Ø"/>
            </a:pPr>
            <a:r>
              <a:rPr lang="en-US" sz="2000" dirty="0"/>
              <a:t>Deployment &amp; configuration of Edge components</a:t>
            </a:r>
          </a:p>
          <a:p>
            <a:pPr marL="800100" lvl="1" indent="-342900">
              <a:spcBef>
                <a:spcPts val="0"/>
              </a:spcBef>
              <a:buFont typeface="Wingdings" panose="05000000000000000000" pitchFamily="2" charset="2"/>
              <a:buChar char="Ø"/>
            </a:pPr>
            <a:r>
              <a:rPr lang="en-US" sz="2000" dirty="0"/>
              <a:t>Deployment &amp; configuration of Cloud services used to aggregate &amp; analyze data</a:t>
            </a:r>
          </a:p>
          <a:p>
            <a:pPr marL="342900" lvl="0" indent="-342900">
              <a:spcBef>
                <a:spcPts val="0"/>
              </a:spcBef>
              <a:buFont typeface="Arial" panose="020B0604020202020204" pitchFamily="34" charset="0"/>
              <a:buChar char="•"/>
            </a:pPr>
            <a:r>
              <a:rPr lang="en-US" sz="2200" dirty="0"/>
              <a:t>Practicing principles of </a:t>
            </a:r>
            <a:r>
              <a:rPr lang="en-US" sz="2200" dirty="0" err="1"/>
              <a:t>DevSecOps</a:t>
            </a:r>
            <a:r>
              <a:rPr lang="en-US" sz="2200" dirty="0"/>
              <a:t> helps ensure security is “shifted left”</a:t>
            </a:r>
          </a:p>
          <a:p>
            <a:pPr marL="0" lvl="0" indent="0">
              <a:spcBef>
                <a:spcPts val="0"/>
              </a:spcBef>
              <a:buNone/>
            </a:pPr>
            <a:endParaRPr lang="en-US" sz="22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spTree>
    <p:extLst>
      <p:ext uri="{BB962C8B-B14F-4D97-AF65-F5344CB8AC3E}">
        <p14:creationId xmlns:p14="http://schemas.microsoft.com/office/powerpoint/2010/main" val="2166399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DevOps &amp; Automation</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26</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What is often done:</a:t>
            </a:r>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200" dirty="0"/>
          </a:p>
          <a:p>
            <a:pPr marL="0" lvl="0" indent="0" algn="ctr">
              <a:spcBef>
                <a:spcPts val="0"/>
              </a:spcBef>
              <a:buNone/>
            </a:pPr>
            <a:r>
              <a:rPr lang="en-US" sz="2200" dirty="0"/>
              <a:t>What are the potential challenges with taking this approach?</a:t>
            </a:r>
          </a:p>
          <a:p>
            <a:pPr marL="0" lvl="0" indent="0">
              <a:spcBef>
                <a:spcPts val="0"/>
              </a:spcBef>
              <a:buNone/>
            </a:pPr>
            <a:endParaRPr lang="en-US" sz="22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pic>
        <p:nvPicPr>
          <p:cNvPr id="5" name="Picture 4">
            <a:extLst>
              <a:ext uri="{FF2B5EF4-FFF2-40B4-BE49-F238E27FC236}">
                <a16:creationId xmlns:a16="http://schemas.microsoft.com/office/drawing/2014/main" id="{1983947F-CC2F-43C8-936F-49229ABBB9CB}"/>
              </a:ext>
            </a:extLst>
          </p:cNvPr>
          <p:cNvPicPr/>
          <p:nvPr/>
        </p:nvPicPr>
        <p:blipFill>
          <a:blip r:embed="rId3">
            <a:extLst>
              <a:ext uri="{28A0092B-C50C-407E-A947-70E740481C1C}">
                <a14:useLocalDpi xmlns:a14="http://schemas.microsoft.com/office/drawing/2010/main" val="0"/>
              </a:ext>
            </a:extLst>
          </a:blip>
          <a:stretch>
            <a:fillRect/>
          </a:stretch>
        </p:blipFill>
        <p:spPr>
          <a:xfrm>
            <a:off x="1599362" y="2497409"/>
            <a:ext cx="8993275" cy="2546863"/>
          </a:xfrm>
          <a:prstGeom prst="rect">
            <a:avLst/>
          </a:prstGeom>
        </p:spPr>
      </p:pic>
    </p:spTree>
    <p:extLst>
      <p:ext uri="{BB962C8B-B14F-4D97-AF65-F5344CB8AC3E}">
        <p14:creationId xmlns:p14="http://schemas.microsoft.com/office/powerpoint/2010/main" val="2663421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DevOps &amp; Automation</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27</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Potential challenges:</a:t>
            </a:r>
          </a:p>
          <a:p>
            <a:pPr marL="800100" lvl="1" indent="-342900">
              <a:spcBef>
                <a:spcPts val="0"/>
              </a:spcBef>
              <a:buFont typeface="Wingdings" panose="05000000000000000000" pitchFamily="2" charset="2"/>
              <a:buChar char="Ø"/>
            </a:pPr>
            <a:r>
              <a:rPr lang="en-US" sz="2000" dirty="0"/>
              <a:t>At this point, there may not be enough time in schedule to absorb change</a:t>
            </a:r>
          </a:p>
          <a:p>
            <a:pPr marL="800100" lvl="1" indent="-342900">
              <a:spcBef>
                <a:spcPts val="0"/>
              </a:spcBef>
              <a:buFont typeface="Wingdings" panose="05000000000000000000" pitchFamily="2" charset="2"/>
              <a:buChar char="Ø"/>
            </a:pPr>
            <a:r>
              <a:rPr lang="en-US" sz="2000" dirty="0"/>
              <a:t>Activities required to remediate may be complex</a:t>
            </a:r>
          </a:p>
          <a:p>
            <a:pPr marL="800100" lvl="1" indent="-342900">
              <a:spcBef>
                <a:spcPts val="0"/>
              </a:spcBef>
              <a:buFont typeface="Wingdings" panose="05000000000000000000" pitchFamily="2" charset="2"/>
              <a:buChar char="Ø"/>
            </a:pPr>
            <a:r>
              <a:rPr lang="en-US" sz="2000" dirty="0"/>
              <a:t>May require revisit of one or more previous phases to properly address</a:t>
            </a:r>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spTree>
    <p:extLst>
      <p:ext uri="{BB962C8B-B14F-4D97-AF65-F5344CB8AC3E}">
        <p14:creationId xmlns:p14="http://schemas.microsoft.com/office/powerpoint/2010/main" val="2613087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DevOps &amp; Automation</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28</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Better approach:</a:t>
            </a:r>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200" dirty="0"/>
          </a:p>
          <a:p>
            <a:pPr marL="0" lvl="0" indent="0">
              <a:spcBef>
                <a:spcPts val="0"/>
              </a:spcBef>
              <a:buNone/>
            </a:pPr>
            <a:endParaRPr lang="en-US" sz="22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pic>
        <p:nvPicPr>
          <p:cNvPr id="6" name="Picture 5">
            <a:extLst>
              <a:ext uri="{FF2B5EF4-FFF2-40B4-BE49-F238E27FC236}">
                <a16:creationId xmlns:a16="http://schemas.microsoft.com/office/drawing/2014/main" id="{6AB4A56D-2A67-41A3-8E1B-0BBDD242DA2D}"/>
              </a:ext>
            </a:extLst>
          </p:cNvPr>
          <p:cNvPicPr/>
          <p:nvPr/>
        </p:nvPicPr>
        <p:blipFill>
          <a:blip r:embed="rId3">
            <a:extLst>
              <a:ext uri="{28A0092B-C50C-407E-A947-70E740481C1C}">
                <a14:useLocalDpi xmlns:a14="http://schemas.microsoft.com/office/drawing/2010/main" val="0"/>
              </a:ext>
            </a:extLst>
          </a:blip>
          <a:stretch>
            <a:fillRect/>
          </a:stretch>
        </p:blipFill>
        <p:spPr>
          <a:xfrm>
            <a:off x="2290520" y="2470482"/>
            <a:ext cx="7610959" cy="2313329"/>
          </a:xfrm>
          <a:prstGeom prst="rect">
            <a:avLst/>
          </a:prstGeom>
        </p:spPr>
      </p:pic>
    </p:spTree>
    <p:extLst>
      <p:ext uri="{BB962C8B-B14F-4D97-AF65-F5344CB8AC3E}">
        <p14:creationId xmlns:p14="http://schemas.microsoft.com/office/powerpoint/2010/main" val="2572999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DevOps &amp; Automation</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29</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7999" y="1512000"/>
            <a:ext cx="11000232"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Plan &amp; Design – Threat modeling, data protection, and risk assessment</a:t>
            </a:r>
          </a:p>
          <a:p>
            <a:pPr marL="342900" lvl="0" indent="-342900">
              <a:spcBef>
                <a:spcPts val="0"/>
              </a:spcBef>
              <a:buFont typeface="Arial" panose="020B0604020202020204" pitchFamily="34" charset="0"/>
              <a:buChar char="•"/>
            </a:pPr>
            <a:r>
              <a:rPr lang="en-US" sz="2200" dirty="0"/>
              <a:t>Develop – SAST (Static Application Security Testing) tools</a:t>
            </a:r>
          </a:p>
          <a:p>
            <a:pPr marL="342900" lvl="0" indent="-342900">
              <a:spcBef>
                <a:spcPts val="0"/>
              </a:spcBef>
              <a:buFont typeface="Arial" panose="020B0604020202020204" pitchFamily="34" charset="0"/>
              <a:buChar char="•"/>
            </a:pPr>
            <a:r>
              <a:rPr lang="en-US" sz="2200" dirty="0"/>
              <a:t>Build – SAST and SCA (Software Composition Analysis) tooling</a:t>
            </a:r>
          </a:p>
          <a:p>
            <a:pPr marL="342900" lvl="0" indent="-342900">
              <a:spcBef>
                <a:spcPts val="0"/>
              </a:spcBef>
              <a:buFont typeface="Arial" panose="020B0604020202020204" pitchFamily="34" charset="0"/>
              <a:buChar char="•"/>
            </a:pPr>
            <a:r>
              <a:rPr lang="en-US" sz="2200" dirty="0"/>
              <a:t>Test – DAST (Dynamic Application Security Testing) tools, passive/active scans and “fuzzing”</a:t>
            </a:r>
          </a:p>
          <a:p>
            <a:pPr marL="342900" lvl="0" indent="-342900">
              <a:spcBef>
                <a:spcPts val="0"/>
              </a:spcBef>
              <a:buFont typeface="Arial" panose="020B0604020202020204" pitchFamily="34" charset="0"/>
              <a:buChar char="•"/>
            </a:pPr>
            <a:r>
              <a:rPr lang="en-US" sz="2200" dirty="0"/>
              <a:t>Release – Additional security-specific scanning, port scans, and log validation</a:t>
            </a:r>
          </a:p>
          <a:p>
            <a:pPr marL="342900" lvl="0" indent="-342900">
              <a:spcBef>
                <a:spcPts val="0"/>
              </a:spcBef>
              <a:buFont typeface="Arial" panose="020B0604020202020204" pitchFamily="34" charset="0"/>
              <a:buChar char="•"/>
            </a:pPr>
            <a:r>
              <a:rPr lang="en-US" sz="2200" dirty="0"/>
              <a:t>Operate – Monitoring &amp; alerting, RCA (Root Cause Analysis)</a:t>
            </a:r>
          </a:p>
          <a:p>
            <a:pPr marL="342900" lvl="0" indent="-342900">
              <a:spcBef>
                <a:spcPts val="0"/>
              </a:spcBef>
              <a:buFont typeface="Arial" panose="020B0604020202020204" pitchFamily="34" charset="0"/>
              <a:buChar char="•"/>
            </a:pPr>
            <a:endParaRPr lang="en-US" sz="2200" dirty="0"/>
          </a:p>
          <a:p>
            <a:pPr marL="342900" lvl="0" indent="-342900">
              <a:spcBef>
                <a:spcPts val="0"/>
              </a:spcBef>
              <a:buFont typeface="Arial" panose="020B0604020202020204" pitchFamily="34" charset="0"/>
              <a:buChar char="•"/>
            </a:pPr>
            <a:endParaRPr lang="en-US" sz="20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spTree>
    <p:extLst>
      <p:ext uri="{BB962C8B-B14F-4D97-AF65-F5344CB8AC3E}">
        <p14:creationId xmlns:p14="http://schemas.microsoft.com/office/powerpoint/2010/main" val="521752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952497" y="324000"/>
            <a:ext cx="11232000" cy="9080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33445"/>
              </a:buClr>
              <a:buSzPts val="3200"/>
              <a:buFont typeface="Helvetica Neue Light"/>
              <a:buNone/>
            </a:pPr>
            <a:r>
              <a:rPr lang="en-US"/>
              <a:t>Technologies we cover</a:t>
            </a:r>
            <a:endParaRPr/>
          </a:p>
        </p:txBody>
      </p:sp>
      <p:sp>
        <p:nvSpPr>
          <p:cNvPr id="92" name="Google Shape;92;p18"/>
          <p:cNvSpPr txBox="1">
            <a:spLocks noGrp="1"/>
          </p:cNvSpPr>
          <p:nvPr>
            <p:ph type="sldNum" idx="12"/>
          </p:nvPr>
        </p:nvSpPr>
        <p:spPr>
          <a:xfrm>
            <a:off x="11339999" y="6537324"/>
            <a:ext cx="834067" cy="2984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3</a:t>
            </a:fld>
            <a:endParaRPr/>
          </a:p>
        </p:txBody>
      </p:sp>
      <p:pic>
        <p:nvPicPr>
          <p:cNvPr id="93" name="Google Shape;93;p18"/>
          <p:cNvPicPr preferRelativeResize="0"/>
          <p:nvPr/>
        </p:nvPicPr>
        <p:blipFill rotWithShape="1">
          <a:blip r:embed="rId3">
            <a:alphaModFix/>
          </a:blip>
          <a:srcRect l="3945" t="14054" r="4580"/>
          <a:stretch/>
        </p:blipFill>
        <p:spPr>
          <a:xfrm>
            <a:off x="1383957" y="1272882"/>
            <a:ext cx="9242854" cy="5158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DevOps &amp; Automation</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30</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7999" y="1512000"/>
            <a:ext cx="11000232"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Quality gates guard against moving security defects forward </a:t>
            </a:r>
          </a:p>
          <a:p>
            <a:pPr marL="342900" lvl="0" indent="-342900">
              <a:spcBef>
                <a:spcPts val="0"/>
              </a:spcBef>
              <a:buFont typeface="Arial" panose="020B0604020202020204" pitchFamily="34" charset="0"/>
              <a:buChar char="•"/>
            </a:pPr>
            <a:r>
              <a:rPr lang="en-US" sz="2200" dirty="0"/>
              <a:t>In true DevOps fashion:</a:t>
            </a:r>
          </a:p>
          <a:p>
            <a:pPr marL="800100" lvl="1" indent="-342900">
              <a:spcBef>
                <a:spcPts val="0"/>
              </a:spcBef>
              <a:buFont typeface="Wingdings" panose="05000000000000000000" pitchFamily="2" charset="2"/>
              <a:buChar char="Ø"/>
            </a:pPr>
            <a:r>
              <a:rPr lang="en-US" sz="2000" dirty="0"/>
              <a:t>Information gathered from early phases feeds into later phases</a:t>
            </a:r>
          </a:p>
          <a:p>
            <a:pPr marL="800100" lvl="1" indent="-342900">
              <a:spcBef>
                <a:spcPts val="0"/>
              </a:spcBef>
              <a:buFont typeface="Wingdings" panose="05000000000000000000" pitchFamily="2" charset="2"/>
              <a:buChar char="Ø"/>
            </a:pPr>
            <a:r>
              <a:rPr lang="en-US" sz="2000" dirty="0"/>
              <a:t>Lessons learned feed continuous improvement of overall process</a:t>
            </a:r>
          </a:p>
          <a:p>
            <a:pPr marL="0" lvl="0" indent="0">
              <a:spcBef>
                <a:spcPts val="0"/>
              </a:spcBef>
              <a:buNone/>
            </a:pPr>
            <a:endParaRPr lang="en-US" sz="2200" dirty="0"/>
          </a:p>
          <a:p>
            <a:pPr marL="342900" lvl="0" indent="-342900">
              <a:spcBef>
                <a:spcPts val="0"/>
              </a:spcBef>
              <a:buFont typeface="Arial" panose="020B0604020202020204" pitchFamily="34" charset="0"/>
              <a:buChar char="•"/>
            </a:pPr>
            <a:endParaRPr lang="en-US" sz="20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spTree>
    <p:extLst>
      <p:ext uri="{BB962C8B-B14F-4D97-AF65-F5344CB8AC3E}">
        <p14:creationId xmlns:p14="http://schemas.microsoft.com/office/powerpoint/2010/main" val="693153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Data Visualization &amp; Dashboarding</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31</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Computers are great at “crunching” large amounts of raw data</a:t>
            </a:r>
          </a:p>
          <a:p>
            <a:pPr marL="342900" lvl="0" indent="-342900">
              <a:spcBef>
                <a:spcPts val="0"/>
              </a:spcBef>
              <a:buFont typeface="Arial" panose="020B0604020202020204" pitchFamily="34" charset="0"/>
              <a:buChar char="•"/>
            </a:pPr>
            <a:r>
              <a:rPr lang="en-US" sz="2200" dirty="0"/>
              <a:t>For humans, sometimes a “picture is worth a million bytes”</a:t>
            </a:r>
          </a:p>
          <a:p>
            <a:pPr marL="342900" lvl="0" indent="-342900">
              <a:spcBef>
                <a:spcPts val="0"/>
              </a:spcBef>
              <a:buFont typeface="Arial" panose="020B0604020202020204" pitchFamily="34" charset="0"/>
              <a:buChar char="•"/>
            </a:pPr>
            <a:r>
              <a:rPr lang="en-US" sz="2200" dirty="0"/>
              <a:t>With dashboarding &amp; graphical visualization, it can be much easier to see trends</a:t>
            </a:r>
          </a:p>
          <a:p>
            <a:pPr marL="342900" lvl="0" indent="-342900">
              <a:spcBef>
                <a:spcPts val="0"/>
              </a:spcBef>
              <a:buFont typeface="Arial" panose="020B0604020202020204" pitchFamily="34" charset="0"/>
              <a:buChar char="•"/>
            </a:pPr>
            <a:r>
              <a:rPr lang="en-US" sz="2200" dirty="0"/>
              <a:t>Data science and forecasting can help with extrapolating for the future</a:t>
            </a:r>
          </a:p>
          <a:p>
            <a:pPr marL="0" lvl="0" indent="0">
              <a:spcBef>
                <a:spcPts val="0"/>
              </a:spcBef>
              <a:buNone/>
            </a:pPr>
            <a:endParaRPr lang="en-US" sz="2200" dirty="0"/>
          </a:p>
          <a:p>
            <a:pPr marL="0" lvl="0" indent="0">
              <a:spcBef>
                <a:spcPts val="0"/>
              </a:spcBef>
              <a:buNone/>
            </a:pPr>
            <a:endParaRPr lang="en-US" sz="22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spTree>
    <p:extLst>
      <p:ext uri="{BB962C8B-B14F-4D97-AF65-F5344CB8AC3E}">
        <p14:creationId xmlns:p14="http://schemas.microsoft.com/office/powerpoint/2010/main" val="1836720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Data Visualization &amp; Dashboarding</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32</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Tools like Power BI or Tableau (among others) provide powerful options</a:t>
            </a:r>
          </a:p>
          <a:p>
            <a:pPr marL="342900" lvl="0" indent="-342900">
              <a:spcBef>
                <a:spcPts val="0"/>
              </a:spcBef>
              <a:buFont typeface="Arial" panose="020B0604020202020204" pitchFamily="34" charset="0"/>
              <a:buChar char="•"/>
            </a:pPr>
            <a:r>
              <a:rPr lang="en-US" sz="2200" dirty="0"/>
              <a:t>Able to integrate through connectors with multiple data sources</a:t>
            </a:r>
          </a:p>
          <a:p>
            <a:pPr marL="342900" lvl="0" indent="-342900">
              <a:spcBef>
                <a:spcPts val="0"/>
              </a:spcBef>
              <a:buFont typeface="Arial" panose="020B0604020202020204" pitchFamily="34" charset="0"/>
              <a:buChar char="•"/>
            </a:pPr>
            <a:r>
              <a:rPr lang="en-US" sz="2200" dirty="0"/>
              <a:t>Visualizations &amp; charts can be layered onto large datasets to provide insight</a:t>
            </a:r>
          </a:p>
          <a:p>
            <a:pPr marL="0" lvl="0" indent="0">
              <a:spcBef>
                <a:spcPts val="0"/>
              </a:spcBef>
              <a:buNone/>
            </a:pPr>
            <a:endParaRPr lang="en-US" sz="2200" dirty="0"/>
          </a:p>
          <a:p>
            <a:pPr marL="0" lvl="0" indent="0">
              <a:spcBef>
                <a:spcPts val="0"/>
              </a:spcBef>
              <a:buNone/>
            </a:pPr>
            <a:endParaRPr lang="en-US" sz="22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spTree>
    <p:extLst>
      <p:ext uri="{BB962C8B-B14F-4D97-AF65-F5344CB8AC3E}">
        <p14:creationId xmlns:p14="http://schemas.microsoft.com/office/powerpoint/2010/main" val="1114447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Data Visualization &amp; Dashboarding</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33</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Often the tools support regular data refresh for fuller picture over time</a:t>
            </a:r>
          </a:p>
          <a:p>
            <a:pPr marL="342900" lvl="0" indent="-342900">
              <a:spcBef>
                <a:spcPts val="0"/>
              </a:spcBef>
              <a:buFont typeface="Arial" panose="020B0604020202020204" pitchFamily="34" charset="0"/>
              <a:buChar char="•"/>
            </a:pPr>
            <a:r>
              <a:rPr lang="en-US" sz="2200" dirty="0"/>
              <a:t>Tools leverage defined authentication/authorization against data sources</a:t>
            </a:r>
          </a:p>
          <a:p>
            <a:pPr marL="342900" lvl="0" indent="-342900">
              <a:spcBef>
                <a:spcPts val="0"/>
              </a:spcBef>
              <a:buFont typeface="Arial" panose="020B0604020202020204" pitchFamily="34" charset="0"/>
              <a:buChar char="•"/>
            </a:pPr>
            <a:r>
              <a:rPr lang="en-US" sz="2200" dirty="0"/>
              <a:t>Helps ensure ongoing, end-to-end security of key data </a:t>
            </a:r>
          </a:p>
          <a:p>
            <a:pPr marL="0" lvl="0" indent="0">
              <a:spcBef>
                <a:spcPts val="0"/>
              </a:spcBef>
              <a:buNone/>
            </a:pPr>
            <a:endParaRPr lang="en-US" sz="2200" dirty="0"/>
          </a:p>
          <a:p>
            <a:pPr marL="0" lvl="0" indent="0">
              <a:spcBef>
                <a:spcPts val="0"/>
              </a:spcBef>
              <a:buNone/>
            </a:pPr>
            <a:endParaRPr lang="en-US" sz="22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spTree>
    <p:extLst>
      <p:ext uri="{BB962C8B-B14F-4D97-AF65-F5344CB8AC3E}">
        <p14:creationId xmlns:p14="http://schemas.microsoft.com/office/powerpoint/2010/main" val="1728336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IT &amp; OT Convergence</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34</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IT/OT is the convergence of:</a:t>
            </a:r>
          </a:p>
          <a:p>
            <a:pPr marL="800100" lvl="1" indent="-342900">
              <a:spcBef>
                <a:spcPts val="0"/>
              </a:spcBef>
              <a:buFont typeface="Wingdings" panose="05000000000000000000" pitchFamily="2" charset="2"/>
              <a:buChar char="Ø"/>
            </a:pPr>
            <a:r>
              <a:rPr lang="en-US" sz="2000" dirty="0"/>
              <a:t>Information Technology (IT)</a:t>
            </a:r>
          </a:p>
          <a:p>
            <a:pPr marL="800100" lvl="1" indent="-342900">
              <a:spcBef>
                <a:spcPts val="0"/>
              </a:spcBef>
              <a:buFont typeface="Wingdings" panose="05000000000000000000" pitchFamily="2" charset="2"/>
              <a:buChar char="Ø"/>
            </a:pPr>
            <a:r>
              <a:rPr lang="en-US" sz="2000" dirty="0"/>
              <a:t>Operational Technology (OT)</a:t>
            </a:r>
          </a:p>
          <a:p>
            <a:pPr marL="342900" lvl="0" indent="-342900">
              <a:spcBef>
                <a:spcPts val="0"/>
              </a:spcBef>
              <a:buFont typeface="Arial" panose="020B0604020202020204" pitchFamily="34" charset="0"/>
              <a:buChar char="•"/>
            </a:pPr>
            <a:r>
              <a:rPr lang="en-US" sz="2200" dirty="0"/>
              <a:t>Important to understand distinction (and overlap) from an operational perspective</a:t>
            </a:r>
          </a:p>
          <a:p>
            <a:pPr marL="0" lvl="0" indent="0">
              <a:spcBef>
                <a:spcPts val="0"/>
              </a:spcBef>
              <a:buNone/>
            </a:pPr>
            <a:endParaRPr lang="en-US" sz="2200" dirty="0"/>
          </a:p>
          <a:p>
            <a:pPr marL="0" lvl="0" indent="0">
              <a:spcBef>
                <a:spcPts val="0"/>
              </a:spcBef>
              <a:buNone/>
            </a:pPr>
            <a:endParaRPr lang="en-US" sz="22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pic>
        <p:nvPicPr>
          <p:cNvPr id="4098" name="Picture 2" descr="Scales, Justice, Balanced, Black, Silhouette, Empty">
            <a:extLst>
              <a:ext uri="{FF2B5EF4-FFF2-40B4-BE49-F238E27FC236}">
                <a16:creationId xmlns:a16="http://schemas.microsoft.com/office/drawing/2014/main" id="{AA02ED75-E7FC-4662-A6B5-19417F4F8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84" y="3526621"/>
            <a:ext cx="2657975" cy="2665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251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IT &amp; OT Convergence</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35</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Broadly speaking:</a:t>
            </a:r>
          </a:p>
          <a:p>
            <a:pPr marL="800100" lvl="1" indent="-342900">
              <a:spcBef>
                <a:spcPts val="0"/>
              </a:spcBef>
              <a:buFont typeface="Wingdings" panose="05000000000000000000" pitchFamily="2" charset="2"/>
              <a:buChar char="Ø"/>
            </a:pPr>
            <a:r>
              <a:rPr lang="en-US" sz="2000" dirty="0"/>
              <a:t>IT – use of technology/process to create, store, secure, and exchange electronic data</a:t>
            </a:r>
          </a:p>
          <a:p>
            <a:pPr marL="800100" lvl="1" indent="-342900">
              <a:spcBef>
                <a:spcPts val="0"/>
              </a:spcBef>
              <a:buFont typeface="Wingdings" panose="05000000000000000000" pitchFamily="2" charset="2"/>
              <a:buChar char="Ø"/>
            </a:pPr>
            <a:r>
              <a:rPr lang="en-US" sz="2000" dirty="0"/>
              <a:t>OT – traditionally associated with monitoring events, processes, and devices as part of enterprise and industrial operations management </a:t>
            </a:r>
          </a:p>
          <a:p>
            <a:pPr marL="0" lvl="0" indent="0">
              <a:spcBef>
                <a:spcPts val="0"/>
              </a:spcBef>
              <a:buNone/>
            </a:pPr>
            <a:endParaRPr lang="en-US" sz="2200" dirty="0"/>
          </a:p>
          <a:p>
            <a:pPr marL="0" lvl="0" indent="0">
              <a:spcBef>
                <a:spcPts val="0"/>
              </a:spcBef>
              <a:buNone/>
            </a:pPr>
            <a:endParaRPr lang="en-US" sz="22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pic>
        <p:nvPicPr>
          <p:cNvPr id="5" name="Picture 2" descr="Scales, Justice, Balanced, Black, Silhouette, Empty">
            <a:extLst>
              <a:ext uri="{FF2B5EF4-FFF2-40B4-BE49-F238E27FC236}">
                <a16:creationId xmlns:a16="http://schemas.microsoft.com/office/drawing/2014/main" id="{F817EEFD-2774-40E6-A9F0-87D57F07A9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84" y="3526621"/>
            <a:ext cx="2657975" cy="2665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917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IT &amp; OT Convergence</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36</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OT considerations:</a:t>
            </a:r>
          </a:p>
          <a:p>
            <a:pPr marL="800100" lvl="1" indent="-342900">
              <a:spcBef>
                <a:spcPts val="0"/>
              </a:spcBef>
              <a:buFont typeface="Wingdings" panose="05000000000000000000" pitchFamily="2" charset="2"/>
              <a:buChar char="Ø"/>
            </a:pPr>
            <a:r>
              <a:rPr lang="en-US" sz="1800" dirty="0"/>
              <a:t>Includes ICS (Industrial Control Systems) and SCADA (Supervisory Control and Data Acquisition)</a:t>
            </a:r>
          </a:p>
          <a:p>
            <a:pPr marL="800100" lvl="1" indent="-342900">
              <a:spcBef>
                <a:spcPts val="0"/>
              </a:spcBef>
              <a:buFont typeface="Wingdings" panose="05000000000000000000" pitchFamily="2" charset="2"/>
              <a:buChar char="Ø"/>
            </a:pPr>
            <a:r>
              <a:rPr lang="en-US" sz="1800" dirty="0"/>
              <a:t>Not traditionally networked technology (i.e., WAN or Internet)</a:t>
            </a:r>
          </a:p>
          <a:p>
            <a:pPr marL="800100" lvl="1" indent="-342900">
              <a:spcBef>
                <a:spcPts val="0"/>
              </a:spcBef>
              <a:buFont typeface="Wingdings" panose="05000000000000000000" pitchFamily="2" charset="2"/>
              <a:buChar char="Ø"/>
            </a:pPr>
            <a:r>
              <a:rPr lang="en-US" sz="1800" dirty="0"/>
              <a:t>Often use closed, proprietary protocols and lower-level embedded tech</a:t>
            </a:r>
          </a:p>
          <a:p>
            <a:pPr marL="800100" lvl="1" indent="-342900">
              <a:spcBef>
                <a:spcPts val="0"/>
              </a:spcBef>
              <a:buFont typeface="Wingdings" panose="05000000000000000000" pitchFamily="2" charset="2"/>
              <a:buChar char="Ø"/>
            </a:pPr>
            <a:r>
              <a:rPr lang="en-US" sz="1800" dirty="0"/>
              <a:t>Security requirements traditionally different due to how connected</a:t>
            </a:r>
          </a:p>
          <a:p>
            <a:pPr marL="0" lvl="0" indent="0">
              <a:spcBef>
                <a:spcPts val="0"/>
              </a:spcBef>
              <a:buNone/>
            </a:pPr>
            <a:endParaRPr lang="en-US" sz="2200" dirty="0"/>
          </a:p>
          <a:p>
            <a:pPr marL="0" lvl="0" indent="0">
              <a:spcBef>
                <a:spcPts val="0"/>
              </a:spcBef>
              <a:buNone/>
            </a:pPr>
            <a:endParaRPr lang="en-US" sz="22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pic>
        <p:nvPicPr>
          <p:cNvPr id="5" name="Picture 2" descr="Scales, Justice, Balanced, Black, Silhouette, Empty">
            <a:extLst>
              <a:ext uri="{FF2B5EF4-FFF2-40B4-BE49-F238E27FC236}">
                <a16:creationId xmlns:a16="http://schemas.microsoft.com/office/drawing/2014/main" id="{F817EEFD-2774-40E6-A9F0-87D57F07A9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84" y="3526621"/>
            <a:ext cx="2657975" cy="2665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676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Types of Convergence</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37</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Process convergence</a:t>
            </a:r>
          </a:p>
          <a:p>
            <a:pPr marL="342900" lvl="0" indent="-342900">
              <a:spcBef>
                <a:spcPts val="0"/>
              </a:spcBef>
              <a:buFont typeface="Arial" panose="020B0604020202020204" pitchFamily="34" charset="0"/>
              <a:buChar char="•"/>
            </a:pPr>
            <a:r>
              <a:rPr lang="en-US" sz="2200" dirty="0"/>
              <a:t>Software and data convergence</a:t>
            </a:r>
          </a:p>
          <a:p>
            <a:pPr marL="342900" lvl="0" indent="-342900">
              <a:spcBef>
                <a:spcPts val="0"/>
              </a:spcBef>
              <a:buFont typeface="Arial" panose="020B0604020202020204" pitchFamily="34" charset="0"/>
              <a:buChar char="•"/>
            </a:pPr>
            <a:r>
              <a:rPr lang="en-US" sz="2200" dirty="0"/>
              <a:t>Physical convergence</a:t>
            </a:r>
            <a:endParaRPr lang="en-US" sz="1800" dirty="0"/>
          </a:p>
          <a:p>
            <a:pPr marL="0" lvl="0" indent="0">
              <a:spcBef>
                <a:spcPts val="0"/>
              </a:spcBef>
              <a:buNone/>
            </a:pPr>
            <a:endParaRPr lang="en-US" sz="2200" dirty="0"/>
          </a:p>
          <a:p>
            <a:pPr marL="0" lvl="0" indent="0">
              <a:spcBef>
                <a:spcPts val="0"/>
              </a:spcBef>
              <a:buNone/>
            </a:pPr>
            <a:endParaRPr lang="en-US" sz="22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pic>
        <p:nvPicPr>
          <p:cNvPr id="5122" name="Picture 2" descr="Traffic Merges, Merge, Roadsign, Road Sign">
            <a:extLst>
              <a:ext uri="{FF2B5EF4-FFF2-40B4-BE49-F238E27FC236}">
                <a16:creationId xmlns:a16="http://schemas.microsoft.com/office/drawing/2014/main" id="{396DC007-8FFC-4487-A088-47E935B88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1800" y="4709904"/>
            <a:ext cx="1669416" cy="1482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529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Process Convergence</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38</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Convergence of IT &amp; OT workflows</a:t>
            </a:r>
          </a:p>
          <a:p>
            <a:pPr marL="342900" lvl="0" indent="-342900">
              <a:spcBef>
                <a:spcPts val="0"/>
              </a:spcBef>
              <a:buFont typeface="Arial" panose="020B0604020202020204" pitchFamily="34" charset="0"/>
              <a:buChar char="•"/>
            </a:pPr>
            <a:r>
              <a:rPr lang="en-US" sz="2200" dirty="0"/>
              <a:t>Process reform so each can benefit from the other</a:t>
            </a:r>
          </a:p>
          <a:p>
            <a:pPr marL="342900" lvl="0" indent="-342900">
              <a:spcBef>
                <a:spcPts val="0"/>
              </a:spcBef>
              <a:buFont typeface="Arial" panose="020B0604020202020204" pitchFamily="34" charset="0"/>
              <a:buChar char="•"/>
            </a:pPr>
            <a:r>
              <a:rPr lang="en-US" sz="2200" dirty="0"/>
              <a:t>Can require organizational change (sometimes significant) to achieve</a:t>
            </a:r>
            <a:endParaRPr lang="en-US" sz="1800" dirty="0"/>
          </a:p>
          <a:p>
            <a:pPr marL="0" lvl="0" indent="0">
              <a:spcBef>
                <a:spcPts val="0"/>
              </a:spcBef>
              <a:buNone/>
            </a:pPr>
            <a:endParaRPr lang="en-US" sz="2200" dirty="0"/>
          </a:p>
          <a:p>
            <a:pPr marL="0" lvl="0" indent="0">
              <a:spcBef>
                <a:spcPts val="0"/>
              </a:spcBef>
              <a:buNone/>
            </a:pPr>
            <a:endParaRPr lang="en-US" sz="22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pic>
        <p:nvPicPr>
          <p:cNvPr id="5122" name="Picture 2" descr="Traffic Merges, Merge, Roadsign, Road Sign">
            <a:extLst>
              <a:ext uri="{FF2B5EF4-FFF2-40B4-BE49-F238E27FC236}">
                <a16:creationId xmlns:a16="http://schemas.microsoft.com/office/drawing/2014/main" id="{396DC007-8FFC-4487-A088-47E935B88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1800" y="4709904"/>
            <a:ext cx="1669416" cy="1482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8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Software and Data Convergence</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39</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Technical convergence at the software and data layers</a:t>
            </a:r>
          </a:p>
          <a:p>
            <a:pPr marL="342900" lvl="0" indent="-342900">
              <a:spcBef>
                <a:spcPts val="0"/>
              </a:spcBef>
              <a:buFont typeface="Arial" panose="020B0604020202020204" pitchFamily="34" charset="0"/>
              <a:buChar char="•"/>
            </a:pPr>
            <a:r>
              <a:rPr lang="en-US" sz="2200" dirty="0"/>
              <a:t>Can include unification of disparate IT or OT protocols toward standardization</a:t>
            </a:r>
          </a:p>
          <a:p>
            <a:pPr marL="342900" lvl="0" indent="-342900">
              <a:spcBef>
                <a:spcPts val="0"/>
              </a:spcBef>
              <a:buFont typeface="Arial" panose="020B0604020202020204" pitchFamily="34" charset="0"/>
              <a:buChar char="•"/>
            </a:pPr>
            <a:r>
              <a:rPr lang="en-US" sz="2200" dirty="0"/>
              <a:t>Separate, siloed data stores need to converge to provide comprehensive visibility</a:t>
            </a:r>
            <a:endParaRPr lang="en-US" sz="1800" dirty="0"/>
          </a:p>
          <a:p>
            <a:pPr marL="0" lvl="0" indent="0">
              <a:spcBef>
                <a:spcPts val="0"/>
              </a:spcBef>
              <a:buNone/>
            </a:pPr>
            <a:endParaRPr lang="en-US" sz="2200" dirty="0"/>
          </a:p>
          <a:p>
            <a:pPr marL="0" lvl="0" indent="0">
              <a:spcBef>
                <a:spcPts val="0"/>
              </a:spcBef>
              <a:buNone/>
            </a:pPr>
            <a:endParaRPr lang="en-US" sz="22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pic>
        <p:nvPicPr>
          <p:cNvPr id="5122" name="Picture 2" descr="Traffic Merges, Merge, Roadsign, Road Sign">
            <a:extLst>
              <a:ext uri="{FF2B5EF4-FFF2-40B4-BE49-F238E27FC236}">
                <a16:creationId xmlns:a16="http://schemas.microsoft.com/office/drawing/2014/main" id="{396DC007-8FFC-4487-A088-47E935B88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1800" y="4709904"/>
            <a:ext cx="1669416" cy="1482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962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1183367" y="324000"/>
            <a:ext cx="11001300" cy="908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3200"/>
              <a:buFont typeface="Proxima Nova"/>
              <a:buNone/>
            </a:pPr>
            <a:r>
              <a:rPr lang="en-US">
                <a:solidFill>
                  <a:srgbClr val="3F3F3F"/>
                </a:solidFill>
                <a:latin typeface="Proxima Nova"/>
                <a:ea typeface="Proxima Nova"/>
                <a:cs typeface="Proxima Nova"/>
                <a:sym typeface="Proxima Nova"/>
              </a:rPr>
              <a:t>World Class Practitioners</a:t>
            </a:r>
            <a:endParaRPr/>
          </a:p>
        </p:txBody>
      </p:sp>
      <p:sp>
        <p:nvSpPr>
          <p:cNvPr id="99" name="Google Shape;99;p19"/>
          <p:cNvSpPr txBox="1">
            <a:spLocks noGrp="1"/>
          </p:cNvSpPr>
          <p:nvPr>
            <p:ph type="sldNum" idx="12"/>
          </p:nvPr>
        </p:nvSpPr>
        <p:spPr>
          <a:xfrm>
            <a:off x="15119999" y="8716432"/>
            <a:ext cx="1112100" cy="398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600"/>
              <a:buFont typeface="Arial"/>
              <a:buNone/>
            </a:pPr>
            <a:fld id="{00000000-1234-1234-1234-123412341234}" type="slidenum">
              <a:rPr lang="en-US"/>
              <a:t>4</a:t>
            </a:fld>
            <a:endParaRPr/>
          </a:p>
        </p:txBody>
      </p:sp>
      <p:pic>
        <p:nvPicPr>
          <p:cNvPr id="100" name="Google Shape;100;p19"/>
          <p:cNvPicPr preferRelativeResize="0"/>
          <p:nvPr/>
        </p:nvPicPr>
        <p:blipFill>
          <a:blip r:embed="rId3">
            <a:alphaModFix/>
          </a:blip>
          <a:stretch>
            <a:fillRect/>
          </a:stretch>
        </p:blipFill>
        <p:spPr>
          <a:xfrm>
            <a:off x="511300" y="1084875"/>
            <a:ext cx="11169407" cy="5321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Physical Convergence</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40</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Includes hardware convergence (or retrofit) to unify</a:t>
            </a:r>
          </a:p>
          <a:p>
            <a:pPr marL="342900" lvl="0" indent="-342900">
              <a:spcBef>
                <a:spcPts val="0"/>
              </a:spcBef>
              <a:buFont typeface="Arial" panose="020B0604020202020204" pitchFamily="34" charset="0"/>
              <a:buChar char="•"/>
            </a:pPr>
            <a:r>
              <a:rPr lang="en-US" sz="2200" dirty="0"/>
              <a:t>Depending on size of gap, may mean replacement rather than upgrade</a:t>
            </a:r>
          </a:p>
          <a:p>
            <a:pPr marL="342900" lvl="0" indent="-342900">
              <a:spcBef>
                <a:spcPts val="0"/>
              </a:spcBef>
              <a:buFont typeface="Arial" panose="020B0604020202020204" pitchFamily="34" charset="0"/>
              <a:buChar char="•"/>
            </a:pPr>
            <a:r>
              <a:rPr lang="en-US" sz="2200" dirty="0"/>
              <a:t>Often required to fully enable software and data convergence</a:t>
            </a:r>
            <a:endParaRPr lang="en-US" sz="1800" dirty="0"/>
          </a:p>
          <a:p>
            <a:pPr marL="0" lvl="0" indent="0">
              <a:spcBef>
                <a:spcPts val="0"/>
              </a:spcBef>
              <a:buNone/>
            </a:pPr>
            <a:endParaRPr lang="en-US" sz="2200" dirty="0"/>
          </a:p>
          <a:p>
            <a:pPr marL="0" lvl="0" indent="0">
              <a:spcBef>
                <a:spcPts val="0"/>
              </a:spcBef>
              <a:buNone/>
            </a:pPr>
            <a:endParaRPr lang="en-US" sz="22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pic>
        <p:nvPicPr>
          <p:cNvPr id="5122" name="Picture 2" descr="Traffic Merges, Merge, Roadsign, Road Sign">
            <a:extLst>
              <a:ext uri="{FF2B5EF4-FFF2-40B4-BE49-F238E27FC236}">
                <a16:creationId xmlns:a16="http://schemas.microsoft.com/office/drawing/2014/main" id="{396DC007-8FFC-4487-A088-47E935B88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1800" y="4709904"/>
            <a:ext cx="1669416" cy="1482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84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IT/OT Convergence at the Edge</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41</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The Edge can assist with convergence:</a:t>
            </a:r>
          </a:p>
          <a:p>
            <a:pPr marL="800100" lvl="1" indent="-342900">
              <a:spcBef>
                <a:spcPts val="0"/>
              </a:spcBef>
              <a:buFont typeface="Wingdings" panose="05000000000000000000" pitchFamily="2" charset="2"/>
              <a:buChar char="Ø"/>
            </a:pPr>
            <a:r>
              <a:rPr lang="en-US" sz="2000" dirty="0"/>
              <a:t>Bridging the gaps during transition (e.g., at the network layer)</a:t>
            </a:r>
          </a:p>
          <a:p>
            <a:pPr marL="800100" lvl="1" indent="-342900">
              <a:spcBef>
                <a:spcPts val="0"/>
              </a:spcBef>
              <a:buFont typeface="Wingdings" panose="05000000000000000000" pitchFamily="2" charset="2"/>
              <a:buChar char="Ø"/>
            </a:pPr>
            <a:r>
              <a:rPr lang="en-US" sz="2000" dirty="0"/>
              <a:t>What lacks in unified software or hardware may be mitigated (at least temporarily) with the intelligent Edge</a:t>
            </a:r>
          </a:p>
          <a:p>
            <a:pPr marL="800100" lvl="1" indent="-342900">
              <a:spcBef>
                <a:spcPts val="0"/>
              </a:spcBef>
              <a:buFont typeface="Wingdings" panose="05000000000000000000" pitchFamily="2" charset="2"/>
              <a:buChar char="Ø"/>
            </a:pPr>
            <a:r>
              <a:rPr lang="en-US" sz="2000" dirty="0"/>
              <a:t>Any changes that cannot be implemented (due to cost constraints) can be abstracted at the Edge</a:t>
            </a:r>
          </a:p>
          <a:p>
            <a:pPr marL="0" lvl="0" indent="0">
              <a:spcBef>
                <a:spcPts val="0"/>
              </a:spcBef>
              <a:buNone/>
            </a:pPr>
            <a:endParaRPr lang="en-US" sz="2200" dirty="0"/>
          </a:p>
          <a:p>
            <a:pPr marL="0" lvl="0" indent="0">
              <a:spcBef>
                <a:spcPts val="0"/>
              </a:spcBef>
              <a:buNone/>
            </a:pPr>
            <a:endParaRPr lang="en-US" sz="22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pic>
        <p:nvPicPr>
          <p:cNvPr id="5122" name="Picture 2" descr="Traffic Merges, Merge, Roadsign, Road Sign">
            <a:extLst>
              <a:ext uri="{FF2B5EF4-FFF2-40B4-BE49-F238E27FC236}">
                <a16:creationId xmlns:a16="http://schemas.microsoft.com/office/drawing/2014/main" id="{396DC007-8FFC-4487-A088-47E935B88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1800" y="4709904"/>
            <a:ext cx="1669416" cy="1482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277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IT/OT Convergence – Benefits</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42</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Less siloed IT and OT departments</a:t>
            </a:r>
          </a:p>
          <a:p>
            <a:pPr marL="342900" lvl="0" indent="-342900">
              <a:spcBef>
                <a:spcPts val="0"/>
              </a:spcBef>
              <a:buFont typeface="Arial" panose="020B0604020202020204" pitchFamily="34" charset="0"/>
              <a:buChar char="•"/>
            </a:pPr>
            <a:r>
              <a:rPr lang="en-US" sz="2200" dirty="0"/>
              <a:t>Reduced development and support costs (e.g., predictive maintenance)</a:t>
            </a:r>
          </a:p>
          <a:p>
            <a:pPr marL="342900" lvl="0" indent="-342900">
              <a:spcBef>
                <a:spcPts val="0"/>
              </a:spcBef>
              <a:buFont typeface="Arial" panose="020B0604020202020204" pitchFamily="34" charset="0"/>
              <a:buChar char="•"/>
            </a:pPr>
            <a:r>
              <a:rPr lang="en-US" sz="2200" dirty="0"/>
              <a:t>Faster time to market for converged tech</a:t>
            </a:r>
          </a:p>
          <a:p>
            <a:pPr marL="342900" lvl="0" indent="-342900">
              <a:spcBef>
                <a:spcPts val="0"/>
              </a:spcBef>
              <a:buFont typeface="Arial" panose="020B0604020202020204" pitchFamily="34" charset="0"/>
              <a:buChar char="•"/>
            </a:pPr>
            <a:r>
              <a:rPr lang="en-US" sz="2200" dirty="0"/>
              <a:t>More efficient energy/resource usage</a:t>
            </a:r>
            <a:endParaRPr lang="en-US" sz="2000" dirty="0"/>
          </a:p>
          <a:p>
            <a:pPr marL="0" lvl="0" indent="0">
              <a:spcBef>
                <a:spcPts val="0"/>
              </a:spcBef>
              <a:buNone/>
            </a:pPr>
            <a:endParaRPr lang="en-US" sz="2200" dirty="0"/>
          </a:p>
          <a:p>
            <a:pPr marL="0" lvl="0" indent="0">
              <a:spcBef>
                <a:spcPts val="0"/>
              </a:spcBef>
              <a:buNone/>
            </a:pPr>
            <a:endParaRPr lang="en-US" sz="22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spTree>
    <p:extLst>
      <p:ext uri="{BB962C8B-B14F-4D97-AF65-F5344CB8AC3E}">
        <p14:creationId xmlns:p14="http://schemas.microsoft.com/office/powerpoint/2010/main" val="14038801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IT/OT Convergence – Benefits</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43</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Improved compliance with regulatory standards (via modernization)</a:t>
            </a:r>
          </a:p>
          <a:p>
            <a:pPr marL="342900" lvl="0" indent="-342900">
              <a:spcBef>
                <a:spcPts val="0"/>
              </a:spcBef>
              <a:buFont typeface="Arial" panose="020B0604020202020204" pitchFamily="34" charset="0"/>
              <a:buChar char="•"/>
            </a:pPr>
            <a:r>
              <a:rPr lang="en-US" sz="2200" dirty="0"/>
              <a:t>Improved automation for older, proprietary OT devices</a:t>
            </a:r>
          </a:p>
          <a:p>
            <a:pPr marL="342900" lvl="0" indent="-342900">
              <a:spcBef>
                <a:spcPts val="0"/>
              </a:spcBef>
              <a:buFont typeface="Arial" panose="020B0604020202020204" pitchFamily="34" charset="0"/>
              <a:buChar char="•"/>
            </a:pPr>
            <a:r>
              <a:rPr lang="en-US" sz="2200" dirty="0"/>
              <a:t>Improved visibility through expanded real-time data reporting</a:t>
            </a:r>
          </a:p>
          <a:p>
            <a:pPr marL="342900" lvl="0" indent="-342900">
              <a:spcBef>
                <a:spcPts val="0"/>
              </a:spcBef>
              <a:buFont typeface="Arial" panose="020B0604020202020204" pitchFamily="34" charset="0"/>
              <a:buChar char="•"/>
            </a:pPr>
            <a:r>
              <a:rPr lang="en-US" sz="2200" dirty="0"/>
              <a:t>More efficient asset management (1 stream instead of 2)</a:t>
            </a:r>
            <a:endParaRPr lang="en-US" sz="2000" dirty="0"/>
          </a:p>
          <a:p>
            <a:pPr marL="0" lvl="0" indent="0">
              <a:spcBef>
                <a:spcPts val="0"/>
              </a:spcBef>
              <a:buNone/>
            </a:pPr>
            <a:endParaRPr lang="en-US" sz="2200" dirty="0"/>
          </a:p>
          <a:p>
            <a:pPr marL="0" lvl="0" indent="0">
              <a:spcBef>
                <a:spcPts val="0"/>
              </a:spcBef>
              <a:buNone/>
            </a:pPr>
            <a:endParaRPr lang="en-US" sz="22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spTree>
    <p:extLst>
      <p:ext uri="{BB962C8B-B14F-4D97-AF65-F5344CB8AC3E}">
        <p14:creationId xmlns:p14="http://schemas.microsoft.com/office/powerpoint/2010/main" val="1065113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IT/OT Convergence – Challenges</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44</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Requires organizational change which can be significant and difficult</a:t>
            </a:r>
          </a:p>
          <a:p>
            <a:pPr marL="342900" lvl="0" indent="-342900">
              <a:spcBef>
                <a:spcPts val="0"/>
              </a:spcBef>
              <a:buFont typeface="Arial" panose="020B0604020202020204" pitchFamily="34" charset="0"/>
              <a:buChar char="•"/>
            </a:pPr>
            <a:r>
              <a:rPr lang="en-US" sz="2200" dirty="0"/>
              <a:t>Modernizing and improving security might be impeded by existing tech or lack of knowledge</a:t>
            </a:r>
          </a:p>
          <a:p>
            <a:pPr marL="342900" lvl="0" indent="-342900">
              <a:spcBef>
                <a:spcPts val="0"/>
              </a:spcBef>
              <a:buFont typeface="Arial" panose="020B0604020202020204" pitchFamily="34" charset="0"/>
              <a:buChar char="•"/>
            </a:pPr>
            <a:r>
              <a:rPr lang="en-US" sz="2200" dirty="0"/>
              <a:t>Reskilling through training can be a challenge to coordinate and execute</a:t>
            </a:r>
          </a:p>
          <a:p>
            <a:pPr marL="342900" lvl="0" indent="-342900">
              <a:spcBef>
                <a:spcPts val="0"/>
              </a:spcBef>
              <a:buFont typeface="Arial" panose="020B0604020202020204" pitchFamily="34" charset="0"/>
              <a:buChar char="•"/>
            </a:pPr>
            <a:r>
              <a:rPr lang="en-US" sz="2200" dirty="0"/>
              <a:t>Integration of siloed areas can have multiple, hidden issues</a:t>
            </a:r>
            <a:endParaRPr lang="en-US" sz="2000" dirty="0"/>
          </a:p>
          <a:p>
            <a:pPr marL="0" lvl="0" indent="0">
              <a:spcBef>
                <a:spcPts val="0"/>
              </a:spcBef>
              <a:buNone/>
            </a:pPr>
            <a:endParaRPr lang="en-US" sz="2200" dirty="0"/>
          </a:p>
          <a:p>
            <a:pPr marL="0" lvl="0" indent="0">
              <a:spcBef>
                <a:spcPts val="0"/>
              </a:spcBef>
              <a:buNone/>
            </a:pPr>
            <a:endParaRPr lang="en-US" sz="22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spTree>
    <p:extLst>
      <p:ext uri="{BB962C8B-B14F-4D97-AF65-F5344CB8AC3E}">
        <p14:creationId xmlns:p14="http://schemas.microsoft.com/office/powerpoint/2010/main" val="3145848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Absorbing Enhancements</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45</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As with all other technology types, Edge/IoT is ever-evolving</a:t>
            </a:r>
          </a:p>
          <a:p>
            <a:pPr marL="342900" lvl="0" indent="-342900">
              <a:spcBef>
                <a:spcPts val="0"/>
              </a:spcBef>
              <a:buFont typeface="Arial" panose="020B0604020202020204" pitchFamily="34" charset="0"/>
              <a:buChar char="•"/>
            </a:pPr>
            <a:r>
              <a:rPr lang="en-US" sz="2200" dirty="0"/>
              <a:t>Enhancements are likely to occur in multiple areas:</a:t>
            </a:r>
          </a:p>
          <a:p>
            <a:pPr marL="800100" lvl="1" indent="-342900">
              <a:spcBef>
                <a:spcPts val="0"/>
              </a:spcBef>
              <a:buFont typeface="Wingdings" panose="05000000000000000000" pitchFamily="2" charset="2"/>
              <a:buChar char="Ø"/>
            </a:pPr>
            <a:r>
              <a:rPr lang="en-US" sz="2000" dirty="0"/>
              <a:t>Communication protocols</a:t>
            </a:r>
          </a:p>
          <a:p>
            <a:pPr marL="800100" lvl="1" indent="-342900">
              <a:spcBef>
                <a:spcPts val="0"/>
              </a:spcBef>
              <a:buFont typeface="Wingdings" panose="05000000000000000000" pitchFamily="2" charset="2"/>
              <a:buChar char="Ø"/>
            </a:pPr>
            <a:r>
              <a:rPr lang="en-US" sz="2000" dirty="0"/>
              <a:t>Device hardware and software</a:t>
            </a:r>
          </a:p>
          <a:p>
            <a:pPr marL="800100" lvl="1" indent="-342900">
              <a:spcBef>
                <a:spcPts val="0"/>
              </a:spcBef>
              <a:buFont typeface="Wingdings" panose="05000000000000000000" pitchFamily="2" charset="2"/>
              <a:buChar char="Ø"/>
            </a:pPr>
            <a:r>
              <a:rPr lang="en-US" sz="2000" dirty="0"/>
              <a:t>Edge hardware and software</a:t>
            </a:r>
          </a:p>
          <a:p>
            <a:pPr marL="800100" lvl="1" indent="-342900">
              <a:spcBef>
                <a:spcPts val="0"/>
              </a:spcBef>
              <a:buFont typeface="Wingdings" panose="05000000000000000000" pitchFamily="2" charset="2"/>
              <a:buChar char="Ø"/>
            </a:pPr>
            <a:r>
              <a:rPr lang="en-US" sz="2000" dirty="0"/>
              <a:t>Cloud services</a:t>
            </a:r>
          </a:p>
          <a:p>
            <a:pPr marL="0" indent="0">
              <a:spcBef>
                <a:spcPts val="0"/>
              </a:spcBef>
              <a:buNone/>
            </a:pPr>
            <a:endParaRPr lang="en-US" sz="2200" dirty="0"/>
          </a:p>
          <a:p>
            <a:pPr marL="0" lvl="0" indent="0">
              <a:spcBef>
                <a:spcPts val="0"/>
              </a:spcBef>
              <a:buNone/>
            </a:pPr>
            <a:endParaRPr lang="en-US" sz="2200" dirty="0"/>
          </a:p>
          <a:p>
            <a:pPr marL="0" lvl="0" indent="0">
              <a:spcBef>
                <a:spcPts val="0"/>
              </a:spcBef>
              <a:buNone/>
            </a:pPr>
            <a:endParaRPr lang="en-US" sz="22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spTree>
    <p:extLst>
      <p:ext uri="{BB962C8B-B14F-4D97-AF65-F5344CB8AC3E}">
        <p14:creationId xmlns:p14="http://schemas.microsoft.com/office/powerpoint/2010/main" val="3629016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Absorbing Enhancements</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46</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A company’s Edge/IoT strategy must be able to embrace the change</a:t>
            </a:r>
          </a:p>
          <a:p>
            <a:pPr marL="342900" lvl="0" indent="-342900">
              <a:spcBef>
                <a:spcPts val="0"/>
              </a:spcBef>
              <a:buFont typeface="Arial" panose="020B0604020202020204" pitchFamily="34" charset="0"/>
              <a:buChar char="•"/>
            </a:pPr>
            <a:r>
              <a:rPr lang="en-US" sz="2200" dirty="0"/>
              <a:t>Otherwise, run the risk of missing out on advancements &amp; new capabilities</a:t>
            </a:r>
          </a:p>
          <a:p>
            <a:pPr marL="342900" lvl="0" indent="-342900">
              <a:spcBef>
                <a:spcPts val="0"/>
              </a:spcBef>
              <a:buFont typeface="Arial" panose="020B0604020202020204" pitchFamily="34" charset="0"/>
              <a:buChar char="•"/>
            </a:pPr>
            <a:r>
              <a:rPr lang="en-US" sz="2200" dirty="0"/>
              <a:t>Must be able to balance orderly absorption of change against volume</a:t>
            </a:r>
          </a:p>
          <a:p>
            <a:pPr marL="0" indent="0">
              <a:spcBef>
                <a:spcPts val="0"/>
              </a:spcBef>
              <a:buNone/>
            </a:pPr>
            <a:endParaRPr lang="en-US" sz="2200" dirty="0"/>
          </a:p>
          <a:p>
            <a:pPr marL="0" lvl="0" indent="0">
              <a:spcBef>
                <a:spcPts val="0"/>
              </a:spcBef>
              <a:buNone/>
            </a:pPr>
            <a:endParaRPr lang="en-US" sz="2200" dirty="0"/>
          </a:p>
          <a:p>
            <a:pPr marL="0" lvl="0" indent="0">
              <a:spcBef>
                <a:spcPts val="0"/>
              </a:spcBef>
              <a:buNone/>
            </a:pPr>
            <a:endParaRPr lang="en-US" sz="22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spTree>
    <p:extLst>
      <p:ext uri="{BB962C8B-B14F-4D97-AF65-F5344CB8AC3E}">
        <p14:creationId xmlns:p14="http://schemas.microsoft.com/office/powerpoint/2010/main" val="2353257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Absorbing Enhancements</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47</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Requires intermediate environments within DevOps pipeline</a:t>
            </a:r>
          </a:p>
          <a:p>
            <a:pPr marL="342900" lvl="0" indent="-342900">
              <a:spcBef>
                <a:spcPts val="0"/>
              </a:spcBef>
              <a:buFont typeface="Arial" panose="020B0604020202020204" pitchFamily="34" charset="0"/>
              <a:buChar char="•"/>
            </a:pPr>
            <a:r>
              <a:rPr lang="en-US" sz="2200" dirty="0"/>
              <a:t>Need a way to test the enhancements to verify and help avoid regression</a:t>
            </a:r>
          </a:p>
          <a:p>
            <a:pPr marL="342900" lvl="0" indent="-342900">
              <a:spcBef>
                <a:spcPts val="0"/>
              </a:spcBef>
              <a:buFont typeface="Arial" panose="020B0604020202020204" pitchFamily="34" charset="0"/>
              <a:buChar char="•"/>
            </a:pPr>
            <a:r>
              <a:rPr lang="en-US" sz="2200" dirty="0"/>
              <a:t>Additionally, provides mechanism for validating deployment of change at scale</a:t>
            </a:r>
          </a:p>
          <a:p>
            <a:pPr marL="0" indent="0">
              <a:spcBef>
                <a:spcPts val="0"/>
              </a:spcBef>
              <a:buNone/>
            </a:pPr>
            <a:endParaRPr lang="en-US" sz="2200" dirty="0"/>
          </a:p>
          <a:p>
            <a:pPr marL="0" lvl="0" indent="0">
              <a:spcBef>
                <a:spcPts val="0"/>
              </a:spcBef>
              <a:buNone/>
            </a:pPr>
            <a:endParaRPr lang="en-US" sz="2200" dirty="0"/>
          </a:p>
          <a:p>
            <a:pPr marL="0" lvl="0" indent="0">
              <a:spcBef>
                <a:spcPts val="0"/>
              </a:spcBef>
              <a:buNone/>
            </a:pPr>
            <a:endParaRPr lang="en-US" sz="22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pic>
        <p:nvPicPr>
          <p:cNvPr id="5" name="Picture 4">
            <a:extLst>
              <a:ext uri="{FF2B5EF4-FFF2-40B4-BE49-F238E27FC236}">
                <a16:creationId xmlns:a16="http://schemas.microsoft.com/office/drawing/2014/main" id="{66EF75B8-B652-47EC-A9D4-A42B1EC204FE}"/>
              </a:ext>
            </a:extLst>
          </p:cNvPr>
          <p:cNvPicPr>
            <a:picLocks noChangeAspect="1"/>
          </p:cNvPicPr>
          <p:nvPr/>
        </p:nvPicPr>
        <p:blipFill>
          <a:blip r:embed="rId3"/>
          <a:stretch>
            <a:fillRect/>
          </a:stretch>
        </p:blipFill>
        <p:spPr>
          <a:xfrm>
            <a:off x="6661123" y="3070450"/>
            <a:ext cx="4678876" cy="2453002"/>
          </a:xfrm>
          <a:prstGeom prst="rect">
            <a:avLst/>
          </a:prstGeom>
        </p:spPr>
      </p:pic>
      <p:pic>
        <p:nvPicPr>
          <p:cNvPr id="6" name="Picture 5">
            <a:extLst>
              <a:ext uri="{FF2B5EF4-FFF2-40B4-BE49-F238E27FC236}">
                <a16:creationId xmlns:a16="http://schemas.microsoft.com/office/drawing/2014/main" id="{A944C468-8B07-4D95-B6F4-FAFA4C212D0E}"/>
              </a:ext>
            </a:extLst>
          </p:cNvPr>
          <p:cNvPicPr>
            <a:picLocks noChangeAspect="1"/>
          </p:cNvPicPr>
          <p:nvPr/>
        </p:nvPicPr>
        <p:blipFill>
          <a:blip r:embed="rId4"/>
          <a:stretch>
            <a:fillRect/>
          </a:stretch>
        </p:blipFill>
        <p:spPr>
          <a:xfrm>
            <a:off x="952497" y="3026442"/>
            <a:ext cx="5176708" cy="2334419"/>
          </a:xfrm>
          <a:prstGeom prst="rect">
            <a:avLst/>
          </a:prstGeom>
        </p:spPr>
      </p:pic>
    </p:spTree>
    <p:extLst>
      <p:ext uri="{BB962C8B-B14F-4D97-AF65-F5344CB8AC3E}">
        <p14:creationId xmlns:p14="http://schemas.microsoft.com/office/powerpoint/2010/main" val="4040056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Absorbing Enhancements</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48</a:t>
            </a:fld>
            <a:endParaRPr/>
          </a:p>
        </p:txBody>
      </p:sp>
      <p:sp>
        <p:nvSpPr>
          <p:cNvPr id="4" name="Google Shape;151;p25">
            <a:extLst>
              <a:ext uri="{FF2B5EF4-FFF2-40B4-BE49-F238E27FC236}">
                <a16:creationId xmlns:a16="http://schemas.microsoft.com/office/drawing/2014/main" id="{0DAB001D-890F-4FC1-B189-A46390013550}"/>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lvl="0" indent="-342900">
              <a:spcBef>
                <a:spcPts val="0"/>
              </a:spcBef>
              <a:buFont typeface="Arial" panose="020B0604020202020204" pitchFamily="34" charset="0"/>
              <a:buChar char="•"/>
            </a:pPr>
            <a:r>
              <a:rPr lang="en-US" sz="2200" dirty="0"/>
              <a:t>In some cases, update may not suffice</a:t>
            </a:r>
          </a:p>
          <a:p>
            <a:pPr marL="342900" lvl="0" indent="-342900">
              <a:spcBef>
                <a:spcPts val="0"/>
              </a:spcBef>
              <a:buFont typeface="Arial" panose="020B0604020202020204" pitchFamily="34" charset="0"/>
              <a:buChar char="•"/>
            </a:pPr>
            <a:r>
              <a:rPr lang="en-US" sz="2200" dirty="0"/>
              <a:t>Some enhancements will require replacement to realize benefits</a:t>
            </a:r>
          </a:p>
          <a:p>
            <a:pPr marL="342900" lvl="0" indent="-342900">
              <a:spcBef>
                <a:spcPts val="0"/>
              </a:spcBef>
              <a:buFont typeface="Arial" panose="020B0604020202020204" pitchFamily="34" charset="0"/>
              <a:buChar char="•"/>
            </a:pPr>
            <a:r>
              <a:rPr lang="en-US" sz="2200" dirty="0"/>
              <a:t>DevOps &amp; asset management strategy must be able to support structured approach to upgrades (both hardware &amp; software)</a:t>
            </a:r>
          </a:p>
          <a:p>
            <a:pPr marL="0" indent="0">
              <a:spcBef>
                <a:spcPts val="0"/>
              </a:spcBef>
              <a:buNone/>
            </a:pPr>
            <a:endParaRPr lang="en-US" sz="2200" dirty="0"/>
          </a:p>
          <a:p>
            <a:pPr marL="0" lvl="0" indent="0">
              <a:spcBef>
                <a:spcPts val="0"/>
              </a:spcBef>
              <a:buNone/>
            </a:pPr>
            <a:endParaRPr lang="en-US" sz="2200" dirty="0"/>
          </a:p>
          <a:p>
            <a:pPr marL="0" lvl="0" indent="0">
              <a:spcBef>
                <a:spcPts val="0"/>
              </a:spcBef>
              <a:buNone/>
            </a:pPr>
            <a:endParaRPr lang="en-US" sz="2200" dirty="0"/>
          </a:p>
          <a:p>
            <a:pPr marL="0" lvl="0" indent="0">
              <a:spcBef>
                <a:spcPts val="0"/>
              </a:spcBef>
              <a:buNone/>
            </a:pPr>
            <a:endParaRPr lang="en-US" sz="2000" dirty="0"/>
          </a:p>
          <a:p>
            <a:pPr marL="0" lvl="0" indent="0">
              <a:spcBef>
                <a:spcPts val="0"/>
              </a:spcBef>
              <a:buNone/>
            </a:pPr>
            <a:endParaRPr lang="en-US" sz="2200" dirty="0"/>
          </a:p>
          <a:p>
            <a:pPr marL="0" lvl="0" indent="0">
              <a:spcBef>
                <a:spcPts val="0"/>
              </a:spcBef>
              <a:buNone/>
            </a:pPr>
            <a:endParaRPr lang="en-US" sz="2000" dirty="0"/>
          </a:p>
        </p:txBody>
      </p:sp>
    </p:spTree>
    <p:extLst>
      <p:ext uri="{BB962C8B-B14F-4D97-AF65-F5344CB8AC3E}">
        <p14:creationId xmlns:p14="http://schemas.microsoft.com/office/powerpoint/2010/main" val="2719204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Scale</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49</a:t>
            </a:fld>
            <a:endParaRPr/>
          </a:p>
        </p:txBody>
      </p:sp>
      <p:sp>
        <p:nvSpPr>
          <p:cNvPr id="5" name="Google Shape;151;p25">
            <a:extLst>
              <a:ext uri="{FF2B5EF4-FFF2-40B4-BE49-F238E27FC236}">
                <a16:creationId xmlns:a16="http://schemas.microsoft.com/office/drawing/2014/main" id="{ABA98D3D-2436-4601-B096-1ED661E21039}"/>
              </a:ext>
            </a:extLst>
          </p:cNvPr>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0" lvl="0" indent="0">
              <a:spcBef>
                <a:spcPts val="0"/>
              </a:spcBef>
              <a:buNone/>
            </a:pPr>
            <a:r>
              <a:rPr lang="en-US" sz="2200" dirty="0"/>
              <a:t>Scenario: A manufacturing company has been piloting a small set of sensors (50) in one of their US locations for monitoring status and any operational anomalies for manufacturing equipment. The pilot effort has proven to be very successful and senior leadership would now like to extend the use of the IoT solution to all US locations (27 locations and 17K pieces of manufacturing equipment) over the course of the next year. The following year, leadership would like to extend the technology to global reach which would include an additional 52 international factories and 46K pieces of manufacturing equipment.</a:t>
            </a:r>
          </a:p>
        </p:txBody>
      </p:sp>
      <p:sp>
        <p:nvSpPr>
          <p:cNvPr id="2" name="TextBox 1">
            <a:extLst>
              <a:ext uri="{FF2B5EF4-FFF2-40B4-BE49-F238E27FC236}">
                <a16:creationId xmlns:a16="http://schemas.microsoft.com/office/drawing/2014/main" id="{1D3125A1-C93F-45AE-98DB-ED96A8C705A2}"/>
              </a:ext>
            </a:extLst>
          </p:cNvPr>
          <p:cNvSpPr txBox="1"/>
          <p:nvPr/>
        </p:nvSpPr>
        <p:spPr>
          <a:xfrm>
            <a:off x="3431412" y="4447737"/>
            <a:ext cx="7908587" cy="1323439"/>
          </a:xfrm>
          <a:prstGeom prst="rect">
            <a:avLst/>
          </a:prstGeom>
          <a:noFill/>
        </p:spPr>
        <p:txBody>
          <a:bodyPr wrap="square" rtlCol="0">
            <a:spAutoFit/>
          </a:bodyPr>
          <a:lstStyle/>
          <a:p>
            <a:pPr marL="285750" indent="-285750">
              <a:buFont typeface="Wingdings" panose="05000000000000000000" pitchFamily="2" charset="2"/>
              <a:buChar char="ü"/>
            </a:pPr>
            <a:r>
              <a:rPr lang="en-US" sz="1600" dirty="0"/>
              <a:t>If your team was charged with implementing the goals outlined in the scenario, what kinds of questions might you ask to gain important requirements detail?</a:t>
            </a:r>
          </a:p>
          <a:p>
            <a:pPr marL="285750" indent="-285750">
              <a:buFont typeface="Wingdings" panose="05000000000000000000" pitchFamily="2" charset="2"/>
              <a:buChar char="ü"/>
            </a:pPr>
            <a:r>
              <a:rPr lang="en-US" sz="1600" dirty="0"/>
              <a:t>What kinds of operational challenges might you face in attempting to implement (People, Process, and Technology)?</a:t>
            </a:r>
          </a:p>
          <a:p>
            <a:pPr marL="285750" indent="-285750">
              <a:buFont typeface="Wingdings" panose="05000000000000000000" pitchFamily="2" charset="2"/>
              <a:buChar char="ü"/>
            </a:pPr>
            <a:r>
              <a:rPr lang="en-US" sz="1600" dirty="0"/>
              <a:t>What kinds of challenges might you face in attempting to support?</a:t>
            </a:r>
          </a:p>
        </p:txBody>
      </p:sp>
    </p:spTree>
    <p:extLst>
      <p:ext uri="{BB962C8B-B14F-4D97-AF65-F5344CB8AC3E}">
        <p14:creationId xmlns:p14="http://schemas.microsoft.com/office/powerpoint/2010/main" val="1312185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a:latin typeface="Helvetica Neue"/>
                <a:ea typeface="Helvetica Neue"/>
                <a:cs typeface="Helvetica Neue"/>
                <a:sym typeface="Helvetica Neue"/>
              </a:rPr>
              <a:t>Virtual Training Expectations for You</a:t>
            </a:r>
            <a:endParaRPr b="1">
              <a:latin typeface="Helvetica Neue"/>
              <a:ea typeface="Helvetica Neue"/>
              <a:cs typeface="Helvetica Neue"/>
              <a:sym typeface="Helvetica Neue"/>
            </a:endParaRPr>
          </a:p>
        </p:txBody>
      </p:sp>
      <p:sp>
        <p:nvSpPr>
          <p:cNvPr id="127" name="Google Shape;127;p22"/>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5</a:t>
            </a:fld>
            <a:endParaRPr/>
          </a:p>
        </p:txBody>
      </p:sp>
      <p:pic>
        <p:nvPicPr>
          <p:cNvPr id="128" name="Google Shape;128;p22"/>
          <p:cNvPicPr preferRelativeResize="0"/>
          <p:nvPr/>
        </p:nvPicPr>
        <p:blipFill>
          <a:blip r:embed="rId3">
            <a:alphaModFix/>
          </a:blip>
          <a:stretch>
            <a:fillRect/>
          </a:stretch>
        </p:blipFill>
        <p:spPr>
          <a:xfrm>
            <a:off x="771175" y="1991800"/>
            <a:ext cx="4445997" cy="2874375"/>
          </a:xfrm>
          <a:prstGeom prst="rect">
            <a:avLst/>
          </a:prstGeom>
          <a:noFill/>
          <a:ln>
            <a:noFill/>
          </a:ln>
        </p:spPr>
      </p:pic>
      <p:pic>
        <p:nvPicPr>
          <p:cNvPr id="129" name="Google Shape;129;p22"/>
          <p:cNvPicPr preferRelativeResize="0"/>
          <p:nvPr/>
        </p:nvPicPr>
        <p:blipFill>
          <a:blip r:embed="rId4">
            <a:alphaModFix/>
          </a:blip>
          <a:stretch>
            <a:fillRect/>
          </a:stretch>
        </p:blipFill>
        <p:spPr>
          <a:xfrm>
            <a:off x="5663100" y="2201474"/>
            <a:ext cx="2693413" cy="2455050"/>
          </a:xfrm>
          <a:prstGeom prst="rect">
            <a:avLst/>
          </a:prstGeom>
          <a:noFill/>
          <a:ln>
            <a:noFill/>
          </a:ln>
        </p:spPr>
      </p:pic>
      <p:pic>
        <p:nvPicPr>
          <p:cNvPr id="130" name="Google Shape;130;p22"/>
          <p:cNvPicPr preferRelativeResize="0"/>
          <p:nvPr/>
        </p:nvPicPr>
        <p:blipFill>
          <a:blip r:embed="rId5">
            <a:alphaModFix/>
          </a:blip>
          <a:stretch>
            <a:fillRect/>
          </a:stretch>
        </p:blipFill>
        <p:spPr>
          <a:xfrm>
            <a:off x="8662075" y="2201475"/>
            <a:ext cx="2559581" cy="2455050"/>
          </a:xfrm>
          <a:prstGeom prst="rect">
            <a:avLst/>
          </a:prstGeom>
          <a:noFill/>
          <a:ln>
            <a:noFill/>
          </a:ln>
        </p:spPr>
      </p:pic>
      <p:sp>
        <p:nvSpPr>
          <p:cNvPr id="131" name="Google Shape;131;p22"/>
          <p:cNvSpPr txBox="1"/>
          <p:nvPr/>
        </p:nvSpPr>
        <p:spPr>
          <a:xfrm>
            <a:off x="861775" y="4866175"/>
            <a:ext cx="10559050" cy="74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Helvetica Neue Light"/>
                <a:ea typeface="Helvetica Neue Light"/>
                <a:cs typeface="Helvetica Neue Light"/>
                <a:sym typeface="Helvetica Neue Light"/>
              </a:rPr>
              <a:t>Arrive on time / return on time       Mute unless speaking    Use chat or ask</a:t>
            </a:r>
            <a:endParaRPr sz="2400" dirty="0">
              <a:latin typeface="Helvetica Neue Light"/>
              <a:ea typeface="Helvetica Neue Light"/>
              <a:cs typeface="Helvetica Neue Light"/>
              <a:sym typeface="Helvetica Neue Light"/>
            </a:endParaRPr>
          </a:p>
          <a:p>
            <a:pPr marL="0" lvl="0" indent="0" algn="l" rtl="0">
              <a:spcBef>
                <a:spcPts val="0"/>
              </a:spcBef>
              <a:spcAft>
                <a:spcPts val="0"/>
              </a:spcAft>
              <a:buNone/>
            </a:pPr>
            <a:r>
              <a:rPr lang="en-US" sz="2400" dirty="0">
                <a:latin typeface="Helvetica Neue Light"/>
                <a:ea typeface="Helvetica Neue Light"/>
                <a:cs typeface="Helvetica Neue Light"/>
                <a:sym typeface="Helvetica Neue Light"/>
              </a:rPr>
              <a:t>                                                                                             questions verbally</a:t>
            </a:r>
            <a:endParaRPr sz="2400" dirty="0">
              <a:latin typeface="Helvetica Neue Light"/>
              <a:ea typeface="Helvetica Neue Light"/>
              <a:cs typeface="Helvetica Neue Light"/>
              <a:sym typeface="Helvetica Neue Light"/>
            </a:endParaRPr>
          </a:p>
          <a:p>
            <a:pPr marL="0" lvl="0" indent="0" algn="l" rtl="0">
              <a:spcBef>
                <a:spcPts val="0"/>
              </a:spcBef>
              <a:spcAft>
                <a:spcPts val="0"/>
              </a:spcAft>
              <a:buNone/>
            </a:pPr>
            <a:endParaRPr sz="2400" dirty="0">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Demo</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50</a:t>
            </a:fld>
            <a:endParaRPr/>
          </a:p>
        </p:txBody>
      </p:sp>
      <p:pic>
        <p:nvPicPr>
          <p:cNvPr id="4" name="Picture 3">
            <a:extLst>
              <a:ext uri="{FF2B5EF4-FFF2-40B4-BE49-F238E27FC236}">
                <a16:creationId xmlns:a16="http://schemas.microsoft.com/office/drawing/2014/main" id="{762B64D7-387E-48C8-AE6C-0551898082B7}"/>
              </a:ext>
            </a:extLst>
          </p:cNvPr>
          <p:cNvPicPr>
            <a:picLocks noChangeAspect="1"/>
          </p:cNvPicPr>
          <p:nvPr/>
        </p:nvPicPr>
        <p:blipFill>
          <a:blip r:embed="rId3"/>
          <a:stretch>
            <a:fillRect/>
          </a:stretch>
        </p:blipFill>
        <p:spPr>
          <a:xfrm>
            <a:off x="2833232" y="1580892"/>
            <a:ext cx="6525536" cy="3696216"/>
          </a:xfrm>
          <a:prstGeom prst="rect">
            <a:avLst/>
          </a:prstGeom>
        </p:spPr>
      </p:pic>
    </p:spTree>
    <p:extLst>
      <p:ext uri="{BB962C8B-B14F-4D97-AF65-F5344CB8AC3E}">
        <p14:creationId xmlns:p14="http://schemas.microsoft.com/office/powerpoint/2010/main" val="2908488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ctrTitle"/>
          </p:nvPr>
        </p:nvSpPr>
        <p:spPr>
          <a:xfrm>
            <a:off x="4827990" y="1055915"/>
            <a:ext cx="7305600" cy="952500"/>
          </a:xfrm>
          <a:prstGeom prst="rect">
            <a:avLst/>
          </a:prstGeom>
          <a:noFill/>
          <a:ln>
            <a:noFill/>
          </a:ln>
        </p:spPr>
        <p:txBody>
          <a:bodyPr spcFirstLastPara="1" wrap="square" lIns="0" tIns="0" rIns="91425" bIns="36000" anchor="ctr" anchorCtr="0">
            <a:noAutofit/>
          </a:bodyPr>
          <a:lstStyle/>
          <a:p>
            <a:pPr marL="72000" lvl="0" indent="0" algn="ctr" rtl="0">
              <a:lnSpc>
                <a:spcPct val="100000"/>
              </a:lnSpc>
              <a:spcBef>
                <a:spcPts val="0"/>
              </a:spcBef>
              <a:spcAft>
                <a:spcPts val="0"/>
              </a:spcAft>
              <a:buClr>
                <a:srgbClr val="233445"/>
              </a:buClr>
              <a:buSzPts val="3200"/>
              <a:buFont typeface="Helvetica Neue Light"/>
              <a:buNone/>
            </a:pPr>
            <a:r>
              <a:rPr lang="en-US" sz="3200" i="1"/>
              <a:t>THANK YOU</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952497" y="324000"/>
            <a:ext cx="11232000" cy="908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85" name="Google Shape;185;p30"/>
          <p:cNvSpPr txBox="1">
            <a:spLocks noGrp="1"/>
          </p:cNvSpPr>
          <p:nvPr>
            <p:ph type="sldNum" idx="12"/>
          </p:nvPr>
        </p:nvSpPr>
        <p:spPr>
          <a:xfrm>
            <a:off x="11339999" y="6537324"/>
            <a:ext cx="834000" cy="298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600"/>
              <a:buFont typeface="Arial"/>
              <a:buNone/>
            </a:pPr>
            <a:fld id="{00000000-1234-1234-1234-123412341234}" type="slidenum">
              <a:rPr lang="en-US"/>
              <a:t>52</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a:latin typeface="Helvetica Neue"/>
                <a:ea typeface="Helvetica Neue"/>
                <a:cs typeface="Helvetica Neue"/>
                <a:sym typeface="Helvetica Neue"/>
              </a:rPr>
              <a:t>Virtual Training Expectations for Me</a:t>
            </a:r>
            <a:endParaRPr b="1">
              <a:latin typeface="Helvetica Neue"/>
              <a:ea typeface="Helvetica Neue"/>
              <a:cs typeface="Helvetica Neue"/>
              <a:sym typeface="Helvetica Neue"/>
            </a:endParaRPr>
          </a:p>
        </p:txBody>
      </p:sp>
      <p:sp>
        <p:nvSpPr>
          <p:cNvPr id="137" name="Google Shape;137;p23"/>
          <p:cNvSpPr txBox="1">
            <a:spLocks noGrp="1"/>
          </p:cNvSpPr>
          <p:nvPr>
            <p:ph type="body" idx="1"/>
          </p:nvPr>
        </p:nvSpPr>
        <p:spPr>
          <a:xfrm>
            <a:off x="828000" y="1512000"/>
            <a:ext cx="10512000" cy="4680000"/>
          </a:xfrm>
          <a:prstGeom prst="rect">
            <a:avLst/>
          </a:prstGeom>
          <a:noFill/>
          <a:ln>
            <a:noFill/>
          </a:ln>
        </p:spPr>
        <p:txBody>
          <a:bodyPr spcFirstLastPara="1" wrap="square" lIns="90000" tIns="46800" rIns="91425" bIns="45700" anchor="t" anchorCtr="0">
            <a:noAutofit/>
          </a:bodyPr>
          <a:lstStyle/>
          <a:p>
            <a:pPr marL="0" lvl="0" indent="0" algn="l" rtl="0">
              <a:lnSpc>
                <a:spcPct val="90000"/>
              </a:lnSpc>
              <a:spcBef>
                <a:spcPts val="0"/>
              </a:spcBef>
              <a:spcAft>
                <a:spcPts val="0"/>
              </a:spcAft>
              <a:buNone/>
            </a:pPr>
            <a:r>
              <a:rPr lang="en-US" dirty="0"/>
              <a:t>I pledge to:</a:t>
            </a:r>
            <a:endParaRPr dirty="0"/>
          </a:p>
          <a:p>
            <a:pPr marL="914400" lvl="1" indent="-381000" algn="l" rtl="0">
              <a:lnSpc>
                <a:spcPct val="90000"/>
              </a:lnSpc>
              <a:spcBef>
                <a:spcPts val="0"/>
              </a:spcBef>
              <a:spcAft>
                <a:spcPts val="0"/>
              </a:spcAft>
              <a:buSzPts val="2400"/>
              <a:buFont typeface="Wingdings" panose="05000000000000000000" pitchFamily="2" charset="2"/>
              <a:buChar char="Ø"/>
            </a:pPr>
            <a:r>
              <a:rPr lang="en-US" sz="2400" dirty="0"/>
              <a:t>Make this as interesting and interactive as possible</a:t>
            </a:r>
            <a:endParaRPr sz="2400" dirty="0"/>
          </a:p>
          <a:p>
            <a:pPr marL="914400" lvl="1" indent="-381000" algn="l" rtl="0">
              <a:lnSpc>
                <a:spcPct val="90000"/>
              </a:lnSpc>
              <a:spcBef>
                <a:spcPts val="0"/>
              </a:spcBef>
              <a:spcAft>
                <a:spcPts val="0"/>
              </a:spcAft>
              <a:buSzPts val="2400"/>
              <a:buFont typeface="Wingdings" panose="05000000000000000000" pitchFamily="2" charset="2"/>
              <a:buChar char="Ø"/>
            </a:pPr>
            <a:r>
              <a:rPr lang="en-US" sz="2400" dirty="0"/>
              <a:t>Ask questions in order to stimulate discussion</a:t>
            </a:r>
            <a:endParaRPr sz="2400" dirty="0"/>
          </a:p>
          <a:p>
            <a:pPr marL="914400" lvl="1" indent="-381000" algn="l" rtl="0">
              <a:lnSpc>
                <a:spcPct val="90000"/>
              </a:lnSpc>
              <a:spcBef>
                <a:spcPts val="0"/>
              </a:spcBef>
              <a:spcAft>
                <a:spcPts val="0"/>
              </a:spcAft>
              <a:buSzPts val="2400"/>
              <a:buFont typeface="Wingdings" panose="05000000000000000000" pitchFamily="2" charset="2"/>
              <a:buChar char="Ø"/>
            </a:pPr>
            <a:r>
              <a:rPr lang="en-US" sz="2400" dirty="0"/>
              <a:t>Use whatever resources I have at hand to explain the material</a:t>
            </a:r>
            <a:endParaRPr sz="2400" dirty="0"/>
          </a:p>
          <a:p>
            <a:pPr marL="914400" lvl="1" indent="-381000" algn="l" rtl="0">
              <a:lnSpc>
                <a:spcPct val="90000"/>
              </a:lnSpc>
              <a:spcBef>
                <a:spcPts val="0"/>
              </a:spcBef>
              <a:spcAft>
                <a:spcPts val="0"/>
              </a:spcAft>
              <a:buSzPts val="2400"/>
              <a:buFont typeface="Wingdings" panose="05000000000000000000" pitchFamily="2" charset="2"/>
              <a:buChar char="Ø"/>
            </a:pPr>
            <a:r>
              <a:rPr lang="en-US" sz="2400" dirty="0"/>
              <a:t>Try my best to manage verbal responses so that everyone who wants to speak can do so</a:t>
            </a:r>
          </a:p>
          <a:p>
            <a:pPr marL="914400" lvl="1" indent="-381000" algn="l" rtl="0">
              <a:lnSpc>
                <a:spcPct val="90000"/>
              </a:lnSpc>
              <a:spcBef>
                <a:spcPts val="0"/>
              </a:spcBef>
              <a:spcAft>
                <a:spcPts val="0"/>
              </a:spcAft>
              <a:buSzPts val="2400"/>
              <a:buChar char="•"/>
            </a:pPr>
            <a:endParaRPr lang="en-US" sz="2400" dirty="0"/>
          </a:p>
          <a:p>
            <a:pPr marL="533400" lvl="1" indent="0" algn="l" rtl="0">
              <a:lnSpc>
                <a:spcPct val="90000"/>
              </a:lnSpc>
              <a:spcBef>
                <a:spcPts val="0"/>
              </a:spcBef>
              <a:spcAft>
                <a:spcPts val="0"/>
              </a:spcAft>
              <a:buSzPts val="2400"/>
              <a:buNone/>
            </a:pPr>
            <a:r>
              <a:rPr lang="en-US" sz="2400" b="1" dirty="0"/>
              <a:t>Quick review of key Zoom features that may be helpful for our course</a:t>
            </a:r>
          </a:p>
        </p:txBody>
      </p:sp>
      <p:sp>
        <p:nvSpPr>
          <p:cNvPr id="138" name="Google Shape;138;p23"/>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Purpose</a:t>
            </a:r>
            <a:endParaRPr b="1" dirty="0">
              <a:latin typeface="Helvetica Neue"/>
              <a:ea typeface="Helvetica Neue"/>
              <a:cs typeface="Helvetica Neue"/>
              <a:sym typeface="Helvetica Neue"/>
            </a:endParaRPr>
          </a:p>
        </p:txBody>
      </p:sp>
      <p:sp>
        <p:nvSpPr>
          <p:cNvPr id="151" name="Google Shape;151;p25"/>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342900" indent="-342900">
              <a:spcBef>
                <a:spcPts val="0"/>
              </a:spcBef>
              <a:buFont typeface="Wingdings" panose="05000000000000000000" pitchFamily="2" charset="2"/>
              <a:buChar char="Ø"/>
            </a:pPr>
            <a:r>
              <a:rPr lang="en-US" dirty="0"/>
              <a:t>Gain a deeper understanding of operating IoT initiatives at scale</a:t>
            </a: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Objectives</a:t>
            </a:r>
            <a:endParaRPr b="1" dirty="0">
              <a:latin typeface="Helvetica Neue"/>
              <a:ea typeface="Helvetica Neue"/>
              <a:cs typeface="Helvetica Neue"/>
              <a:sym typeface="Helvetica Neue"/>
            </a:endParaRPr>
          </a:p>
        </p:txBody>
      </p:sp>
      <p:sp>
        <p:nvSpPr>
          <p:cNvPr id="151" name="Google Shape;151;p25"/>
          <p:cNvSpPr txBox="1">
            <a:spLocks noGrp="1"/>
          </p:cNvSpPr>
          <p:nvPr>
            <p:ph type="body" idx="1"/>
          </p:nvPr>
        </p:nvSpPr>
        <p:spPr>
          <a:xfrm>
            <a:off x="828000" y="1512000"/>
            <a:ext cx="11003216" cy="4680000"/>
          </a:xfrm>
          <a:prstGeom prst="rect">
            <a:avLst/>
          </a:prstGeom>
          <a:noFill/>
          <a:ln>
            <a:noFill/>
          </a:ln>
        </p:spPr>
        <p:txBody>
          <a:bodyPr spcFirstLastPara="1" wrap="square" lIns="90000" tIns="46800" rIns="91425" bIns="45700" anchor="t" anchorCtr="0">
            <a:noAutofit/>
          </a:bodyPr>
          <a:lstStyle/>
          <a:p>
            <a:pPr marL="0" lvl="0" indent="0">
              <a:spcBef>
                <a:spcPts val="0"/>
              </a:spcBef>
              <a:buNone/>
            </a:pPr>
            <a:r>
              <a:rPr lang="en-US" dirty="0"/>
              <a:t>Upon completion of this course, you should be able to:</a:t>
            </a:r>
          </a:p>
          <a:p>
            <a:pPr marL="342900" lvl="0" indent="-342900">
              <a:spcBef>
                <a:spcPts val="0"/>
              </a:spcBef>
              <a:buFont typeface="Arial" panose="020B0604020202020204" pitchFamily="34" charset="0"/>
              <a:buChar char="•"/>
            </a:pPr>
            <a:r>
              <a:rPr lang="en-US" sz="2200" dirty="0"/>
              <a:t>List the common metrics for IoT and how they are measured and assessed</a:t>
            </a:r>
          </a:p>
          <a:p>
            <a:pPr marL="342900" lvl="0" indent="-342900">
              <a:spcBef>
                <a:spcPts val="0"/>
              </a:spcBef>
              <a:buFont typeface="Arial" panose="020B0604020202020204" pitchFamily="34" charset="0"/>
              <a:buChar char="•"/>
            </a:pPr>
            <a:r>
              <a:rPr lang="en-US" sz="2200" dirty="0"/>
              <a:t>Describe how to achieve performance at scale</a:t>
            </a:r>
          </a:p>
          <a:p>
            <a:pPr marL="342900" lvl="0" indent="-342900">
              <a:spcBef>
                <a:spcPts val="0"/>
              </a:spcBef>
              <a:buFont typeface="Arial" panose="020B0604020202020204" pitchFamily="34" charset="0"/>
              <a:buChar char="•"/>
            </a:pPr>
            <a:r>
              <a:rPr lang="en-US" sz="2200" dirty="0"/>
              <a:t>List some business-centric strategies for scaling IoT</a:t>
            </a:r>
          </a:p>
          <a:p>
            <a:pPr marL="342900" lvl="0" indent="-342900">
              <a:spcBef>
                <a:spcPts val="0"/>
              </a:spcBef>
              <a:buFont typeface="Arial" panose="020B0604020202020204" pitchFamily="34" charset="0"/>
              <a:buChar char="•"/>
            </a:pPr>
            <a:r>
              <a:rPr lang="en-US" sz="2200" dirty="0"/>
              <a:t>Explain how DevOps and </a:t>
            </a:r>
            <a:r>
              <a:rPr lang="en-US" sz="2200" dirty="0" err="1"/>
              <a:t>DevSecOps</a:t>
            </a:r>
            <a:r>
              <a:rPr lang="en-US" sz="2200" dirty="0"/>
              <a:t> fit into the IoT operations</a:t>
            </a: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8</a:t>
            </a:fld>
            <a:endParaRPr/>
          </a:p>
        </p:txBody>
      </p:sp>
    </p:spTree>
    <p:extLst>
      <p:ext uri="{BB962C8B-B14F-4D97-AF65-F5344CB8AC3E}">
        <p14:creationId xmlns:p14="http://schemas.microsoft.com/office/powerpoint/2010/main" val="1918664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952497" y="324000"/>
            <a:ext cx="11232000" cy="908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233445"/>
              </a:buClr>
              <a:buSzPts val="3200"/>
              <a:buFont typeface="Helvetica Neue Light"/>
              <a:buNone/>
            </a:pPr>
            <a:r>
              <a:rPr lang="en-US" b="1" dirty="0">
                <a:latin typeface="Helvetica Neue"/>
                <a:ea typeface="Helvetica Neue"/>
                <a:cs typeface="Helvetica Neue"/>
                <a:sym typeface="Helvetica Neue"/>
              </a:rPr>
              <a:t>Introduction</a:t>
            </a:r>
            <a:endParaRPr b="1" dirty="0">
              <a:latin typeface="Helvetica Neue"/>
              <a:ea typeface="Helvetica Neue"/>
              <a:cs typeface="Helvetica Neue"/>
              <a:sym typeface="Helvetica Neue"/>
            </a:endParaRPr>
          </a:p>
        </p:txBody>
      </p:sp>
      <p:sp>
        <p:nvSpPr>
          <p:cNvPr id="152" name="Google Shape;152;p25"/>
          <p:cNvSpPr txBox="1">
            <a:spLocks noGrp="1"/>
          </p:cNvSpPr>
          <p:nvPr>
            <p:ph type="sldNum" idx="12"/>
          </p:nvPr>
        </p:nvSpPr>
        <p:spPr>
          <a:xfrm>
            <a:off x="11339999" y="6537324"/>
            <a:ext cx="834000" cy="29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600"/>
              <a:buNone/>
            </a:pPr>
            <a:fld id="{00000000-1234-1234-1234-123412341234}" type="slidenum">
              <a:rPr lang="en-US"/>
              <a:t>9</a:t>
            </a:fld>
            <a:endParaRPr/>
          </a:p>
        </p:txBody>
      </p:sp>
    </p:spTree>
    <p:extLst>
      <p:ext uri="{BB962C8B-B14F-4D97-AF65-F5344CB8AC3E}">
        <p14:creationId xmlns:p14="http://schemas.microsoft.com/office/powerpoint/2010/main" val="1247046910"/>
      </p:ext>
    </p:extLst>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12803</TotalTime>
  <Words>2352</Words>
  <Application>Microsoft Office PowerPoint</Application>
  <PresentationFormat>Widescreen</PresentationFormat>
  <Paragraphs>430</Paragraphs>
  <Slides>52</Slides>
  <Notes>52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Calibri</vt:lpstr>
      <vt:lpstr>Arial</vt:lpstr>
      <vt:lpstr>Wingdings</vt:lpstr>
      <vt:lpstr>Proxima Nova</vt:lpstr>
      <vt:lpstr>Helvetica Neue Light</vt:lpstr>
      <vt:lpstr>Helvetica Neue</vt:lpstr>
      <vt:lpstr>Verdana</vt:lpstr>
      <vt:lpstr>DI Template</vt:lpstr>
      <vt:lpstr>PowerPoint Presentation</vt:lpstr>
      <vt:lpstr>Join Us in Making Learning Technology Easier</vt:lpstr>
      <vt:lpstr>Technologies we cover</vt:lpstr>
      <vt:lpstr>World Class Practitioners</vt:lpstr>
      <vt:lpstr>Virtual Training Expectations for You</vt:lpstr>
      <vt:lpstr>Virtual Training Expectations for Me</vt:lpstr>
      <vt:lpstr>Purpose</vt:lpstr>
      <vt:lpstr>Objectives</vt:lpstr>
      <vt:lpstr>Introduction</vt:lpstr>
      <vt:lpstr>Industry Trends</vt:lpstr>
      <vt:lpstr>Industry Trends</vt:lpstr>
      <vt:lpstr>Industry Trends</vt:lpstr>
      <vt:lpstr>Industry Trends</vt:lpstr>
      <vt:lpstr>Operations</vt:lpstr>
      <vt:lpstr>Metrics, Measurement &amp; Assessment</vt:lpstr>
      <vt:lpstr>Metrics, Measurement &amp; Assessment</vt:lpstr>
      <vt:lpstr>Metrics, Measurement &amp; Assessment</vt:lpstr>
      <vt:lpstr>Performance at Scale</vt:lpstr>
      <vt:lpstr>Performance at Scale</vt:lpstr>
      <vt:lpstr>Strategies for Scaling IoT</vt:lpstr>
      <vt:lpstr>Strategies for Scaling IoT</vt:lpstr>
      <vt:lpstr>Strategies for Scaling IoT</vt:lpstr>
      <vt:lpstr>Strategies for Scaling IoT</vt:lpstr>
      <vt:lpstr>DevOps &amp; Automation</vt:lpstr>
      <vt:lpstr>DevOps &amp; Automation</vt:lpstr>
      <vt:lpstr>DevOps &amp; Automation</vt:lpstr>
      <vt:lpstr>DevOps &amp; Automation</vt:lpstr>
      <vt:lpstr>DevOps &amp; Automation</vt:lpstr>
      <vt:lpstr>DevOps &amp; Automation</vt:lpstr>
      <vt:lpstr>DevOps &amp; Automation</vt:lpstr>
      <vt:lpstr>Data Visualization &amp; Dashboarding</vt:lpstr>
      <vt:lpstr>Data Visualization &amp; Dashboarding</vt:lpstr>
      <vt:lpstr>Data Visualization &amp; Dashboarding</vt:lpstr>
      <vt:lpstr>IT &amp; OT Convergence</vt:lpstr>
      <vt:lpstr>IT &amp; OT Convergence</vt:lpstr>
      <vt:lpstr>IT &amp; OT Convergence</vt:lpstr>
      <vt:lpstr>Types of Convergence</vt:lpstr>
      <vt:lpstr>Process Convergence</vt:lpstr>
      <vt:lpstr>Software and Data Convergence</vt:lpstr>
      <vt:lpstr>Physical Convergence</vt:lpstr>
      <vt:lpstr>IT/OT Convergence at the Edge</vt:lpstr>
      <vt:lpstr>IT/OT Convergence – Benefits</vt:lpstr>
      <vt:lpstr>IT/OT Convergence – Benefits</vt:lpstr>
      <vt:lpstr>IT/OT Convergence – Challenges</vt:lpstr>
      <vt:lpstr>Absorbing Enhancements</vt:lpstr>
      <vt:lpstr>Absorbing Enhancements</vt:lpstr>
      <vt:lpstr>Absorbing Enhancements</vt:lpstr>
      <vt:lpstr>Absorbing Enhancements</vt:lpstr>
      <vt:lpstr>Scale</vt:lpstr>
      <vt:lpstr>Demo</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 Sanders</dc:creator>
  <cp:lastModifiedBy>Allen Sanders</cp:lastModifiedBy>
  <cp:revision>274</cp:revision>
  <dcterms:modified xsi:type="dcterms:W3CDTF">2021-09-12T17:08:49Z</dcterms:modified>
</cp:coreProperties>
</file>